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2" r:id="rId5"/>
  </p:sldMasterIdLst>
  <p:notesMasterIdLst>
    <p:notesMasterId r:id="rId16"/>
  </p:notesMasterIdLst>
  <p:sldIdLst>
    <p:sldId id="3325" r:id="rId6"/>
    <p:sldId id="3324" r:id="rId7"/>
    <p:sldId id="3228" r:id="rId8"/>
    <p:sldId id="3281" r:id="rId9"/>
    <p:sldId id="3330" r:id="rId10"/>
    <p:sldId id="335" r:id="rId11"/>
    <p:sldId id="3341" r:id="rId12"/>
    <p:sldId id="3333" r:id="rId13"/>
    <p:sldId id="496" r:id="rId14"/>
    <p:sldId id="40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ubric Aspects" id="{2D34DF70-D1D5-47A6-A735-43A2DA9BD774}">
          <p14:sldIdLst>
            <p14:sldId id="3325"/>
          </p14:sldIdLst>
        </p14:section>
        <p14:section name="Presentation" id="{870A9706-06A8-4C1E-A80A-3E5592A34D35}">
          <p14:sldIdLst>
            <p14:sldId id="3324"/>
            <p14:sldId id="3228"/>
            <p14:sldId id="3281"/>
            <p14:sldId id="3330"/>
            <p14:sldId id="335"/>
            <p14:sldId id="3341"/>
            <p14:sldId id="3333"/>
            <p14:sldId id="496"/>
            <p14:sldId id="40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E2BFAB-3879-4F33-9600-6D79AB04E42D}" v="236" dt="2023-07-26T18:33:19.6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5" d="100"/>
          <a:sy n="55" d="100"/>
        </p:scale>
        <p:origin x="1004"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media/hdphoto1.wdp>
</file>

<file path=ppt/media/hdphoto2.wdp>
</file>

<file path=ppt/media/image10.jpeg>
</file>

<file path=ppt/media/image11.jpe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5692C6-7F2B-45E2-9C4F-3FB6E1FF7F59}" type="datetimeFigureOut">
              <a:rPr lang="en-US" smtClean="0"/>
              <a:t>7/25/2023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4D6B70-7964-4009-9A9A-3BEE4F8CCC10}" type="slidenum">
              <a:rPr lang="en-US" smtClean="0"/>
              <a:t>‹#›</a:t>
            </a:fld>
            <a:endParaRPr lang="en-US"/>
          </a:p>
        </p:txBody>
      </p:sp>
    </p:spTree>
    <p:extLst>
      <p:ext uri="{BB962C8B-B14F-4D97-AF65-F5344CB8AC3E}">
        <p14:creationId xmlns:p14="http://schemas.microsoft.com/office/powerpoint/2010/main" val="2823740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2</a:t>
            </a:fld>
            <a:endParaRPr lang="en-US"/>
          </a:p>
        </p:txBody>
      </p:sp>
    </p:spTree>
    <p:extLst>
      <p:ext uri="{BB962C8B-B14F-4D97-AF65-F5344CB8AC3E}">
        <p14:creationId xmlns:p14="http://schemas.microsoft.com/office/powerpoint/2010/main" val="1829443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approach, analysis, objectives, drivers, principles, interview</a:t>
            </a:r>
          </a:p>
        </p:txBody>
      </p:sp>
      <p:sp>
        <p:nvSpPr>
          <p:cNvPr id="4" name="Slide Number Placeholder 3"/>
          <p:cNvSpPr>
            <a:spLocks noGrp="1"/>
          </p:cNvSpPr>
          <p:nvPr>
            <p:ph type="sldNum" sz="quarter" idx="10"/>
          </p:nvPr>
        </p:nvSpPr>
        <p:spPr/>
        <p:txBody>
          <a:bodyPr/>
          <a:lstStyle/>
          <a:p>
            <a:fld id="{D759AF6D-BA0E-4594-94DB-478664329D2A}" type="slidenum">
              <a:rPr lang="en-US" smtClean="0"/>
              <a:t>6</a:t>
            </a:fld>
            <a:endParaRPr lang="en-US"/>
          </a:p>
        </p:txBody>
      </p:sp>
    </p:spTree>
    <p:extLst>
      <p:ext uri="{BB962C8B-B14F-4D97-AF65-F5344CB8AC3E}">
        <p14:creationId xmlns:p14="http://schemas.microsoft.com/office/powerpoint/2010/main" val="1095749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Aidan</a:t>
            </a:r>
          </a:p>
        </p:txBody>
      </p:sp>
      <p:sp>
        <p:nvSpPr>
          <p:cNvPr id="4" name="Slide Number Placeholder 3"/>
          <p:cNvSpPr>
            <a:spLocks noGrp="1"/>
          </p:cNvSpPr>
          <p:nvPr>
            <p:ph type="sldNum" sz="quarter" idx="5"/>
          </p:nvPr>
        </p:nvSpPr>
        <p:spPr/>
        <p:txBody>
          <a:bodyPr/>
          <a:lstStyle/>
          <a:p>
            <a:fld id="{2E3AC289-28A9-4B8F-AEFD-1346154DA68A}" type="slidenum">
              <a:rPr lang="en-US" smtClean="0"/>
              <a:t>7</a:t>
            </a:fld>
            <a:endParaRPr lang="en-US"/>
          </a:p>
        </p:txBody>
      </p:sp>
    </p:spTree>
    <p:extLst>
      <p:ext uri="{BB962C8B-B14F-4D97-AF65-F5344CB8AC3E}">
        <p14:creationId xmlns:p14="http://schemas.microsoft.com/office/powerpoint/2010/main" val="28438835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Aidan</a:t>
            </a:r>
          </a:p>
        </p:txBody>
      </p:sp>
      <p:sp>
        <p:nvSpPr>
          <p:cNvPr id="4" name="Slide Number Placeholder 3"/>
          <p:cNvSpPr>
            <a:spLocks noGrp="1"/>
          </p:cNvSpPr>
          <p:nvPr>
            <p:ph type="sldNum" sz="quarter" idx="5"/>
          </p:nvPr>
        </p:nvSpPr>
        <p:spPr/>
        <p:txBody>
          <a:bodyPr/>
          <a:lstStyle/>
          <a:p>
            <a:fld id="{2E3AC289-28A9-4B8F-AEFD-1346154DA68A}" type="slidenum">
              <a:rPr lang="en-US" smtClean="0"/>
              <a:t>8</a:t>
            </a:fld>
            <a:endParaRPr lang="en-US"/>
          </a:p>
        </p:txBody>
      </p:sp>
    </p:spTree>
    <p:extLst>
      <p:ext uri="{BB962C8B-B14F-4D97-AF65-F5344CB8AC3E}">
        <p14:creationId xmlns:p14="http://schemas.microsoft.com/office/powerpoint/2010/main" val="17494130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DNA, underline, text</a:t>
            </a:r>
          </a:p>
        </p:txBody>
      </p:sp>
      <p:sp>
        <p:nvSpPr>
          <p:cNvPr id="4" name="Slide Number Placeholder 3"/>
          <p:cNvSpPr>
            <a:spLocks noGrp="1"/>
          </p:cNvSpPr>
          <p:nvPr>
            <p:ph type="sldNum" sz="quarter" idx="10"/>
          </p:nvPr>
        </p:nvSpPr>
        <p:spPr/>
        <p:txBody>
          <a:bodyPr/>
          <a:lstStyle/>
          <a:p>
            <a:fld id="{5EDD572C-0642-445C-95EA-9BF60C5DC72B}" type="slidenum">
              <a:rPr lang="en-US" smtClean="0"/>
              <a:t>9</a:t>
            </a:fld>
            <a:endParaRPr lang="en-US"/>
          </a:p>
        </p:txBody>
      </p:sp>
    </p:spTree>
    <p:extLst>
      <p:ext uri="{BB962C8B-B14F-4D97-AF65-F5344CB8AC3E}">
        <p14:creationId xmlns:p14="http://schemas.microsoft.com/office/powerpoint/2010/main" val="2138216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text, landscape, data visualization, trends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DD572C-0642-445C-95EA-9BF60C5DC72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33788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image" Target="../media/image4.emf"/><Relationship Id="rId4" Type="http://schemas.openxmlformats.org/officeDocument/2006/relationships/oleObject" Target="../embeddings/oleObject2.bin"/></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27666-CC5F-0349-5E70-DE42874916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22DAEA3-4F4A-A002-9675-68739ADB88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77AB2F8-6A89-3C41-1370-FAF4BBB6DDDB}"/>
              </a:ext>
            </a:extLst>
          </p:cNvPr>
          <p:cNvSpPr>
            <a:spLocks noGrp="1"/>
          </p:cNvSpPr>
          <p:nvPr>
            <p:ph type="dt" sz="half" idx="10"/>
          </p:nvPr>
        </p:nvSpPr>
        <p:spPr/>
        <p:txBody>
          <a:bodyPr/>
          <a:lstStyle/>
          <a:p>
            <a:fld id="{F7FF1CA3-179D-4B69-97A6-9B192562396F}" type="datetimeFigureOut">
              <a:rPr lang="en-US" smtClean="0"/>
              <a:t>7/24/2023</a:t>
            </a:fld>
            <a:endParaRPr lang="en-US"/>
          </a:p>
        </p:txBody>
      </p:sp>
      <p:sp>
        <p:nvSpPr>
          <p:cNvPr id="5" name="Footer Placeholder 4">
            <a:extLst>
              <a:ext uri="{FF2B5EF4-FFF2-40B4-BE49-F238E27FC236}">
                <a16:creationId xmlns:a16="http://schemas.microsoft.com/office/drawing/2014/main" id="{3BFB5810-18CB-2157-ED9E-F483E2D87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D1845-E6D1-4E26-E9DD-3490F19C60D1}"/>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2814149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6D523-5712-E93B-3C61-55A8942458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1BFE9A5-2542-9758-231E-1A4454B569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B17037-C871-A149-D141-6919D6C5C055}"/>
              </a:ext>
            </a:extLst>
          </p:cNvPr>
          <p:cNvSpPr>
            <a:spLocks noGrp="1"/>
          </p:cNvSpPr>
          <p:nvPr>
            <p:ph type="dt" sz="half" idx="10"/>
          </p:nvPr>
        </p:nvSpPr>
        <p:spPr/>
        <p:txBody>
          <a:bodyPr/>
          <a:lstStyle/>
          <a:p>
            <a:fld id="{F7FF1CA3-179D-4B69-97A6-9B192562396F}" type="datetimeFigureOut">
              <a:rPr lang="en-US" smtClean="0"/>
              <a:t>7/24/2023</a:t>
            </a:fld>
            <a:endParaRPr lang="en-US"/>
          </a:p>
        </p:txBody>
      </p:sp>
      <p:sp>
        <p:nvSpPr>
          <p:cNvPr id="5" name="Footer Placeholder 4">
            <a:extLst>
              <a:ext uri="{FF2B5EF4-FFF2-40B4-BE49-F238E27FC236}">
                <a16:creationId xmlns:a16="http://schemas.microsoft.com/office/drawing/2014/main" id="{38A1EAA9-512A-2F92-FFA4-B48E4C6D1D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5A6B6-2B7D-8540-1731-98235B311A97}"/>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4064081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D6D9C8-CFD4-C26E-DEB0-7218CE12B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4D5860F-0DFE-385B-3248-66896B9A22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86FA60-8DE9-F66A-6297-1DDBA8411C98}"/>
              </a:ext>
            </a:extLst>
          </p:cNvPr>
          <p:cNvSpPr>
            <a:spLocks noGrp="1"/>
          </p:cNvSpPr>
          <p:nvPr>
            <p:ph type="dt" sz="half" idx="10"/>
          </p:nvPr>
        </p:nvSpPr>
        <p:spPr/>
        <p:txBody>
          <a:bodyPr/>
          <a:lstStyle/>
          <a:p>
            <a:fld id="{F7FF1CA3-179D-4B69-97A6-9B192562396F}" type="datetimeFigureOut">
              <a:rPr lang="en-US" smtClean="0"/>
              <a:t>7/24/2023</a:t>
            </a:fld>
            <a:endParaRPr lang="en-US"/>
          </a:p>
        </p:txBody>
      </p:sp>
      <p:sp>
        <p:nvSpPr>
          <p:cNvPr id="5" name="Footer Placeholder 4">
            <a:extLst>
              <a:ext uri="{FF2B5EF4-FFF2-40B4-BE49-F238E27FC236}">
                <a16:creationId xmlns:a16="http://schemas.microsoft.com/office/drawing/2014/main" id="{161B1E6E-4BA2-2F85-6896-1E4FB5264E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E0EDB4-4C5C-1D1D-FE5D-92C84ACA8657}"/>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3605843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60868415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40542347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3806030338"/>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reative headline-3">
    <p:spTree>
      <p:nvGrpSpPr>
        <p:cNvPr id="1" name=""/>
        <p:cNvGrpSpPr/>
        <p:nvPr/>
      </p:nvGrpSpPr>
      <p:grpSpPr>
        <a:xfrm>
          <a:off x="0" y="0"/>
          <a:ext cx="0" cy="0"/>
          <a:chOff x="0" y="0"/>
          <a:chExt cx="0" cy="0"/>
        </a:xfrm>
      </p:grpSpPr>
      <p:sp>
        <p:nvSpPr>
          <p:cNvPr id="2" name="Title 1"/>
          <p:cNvSpPr>
            <a:spLocks noGrp="1"/>
          </p:cNvSpPr>
          <p:nvPr>
            <p:ph type="title"/>
          </p:nvPr>
        </p:nvSpPr>
        <p:spPr>
          <a:xfrm>
            <a:off x="530978" y="548298"/>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530978" y="2392822"/>
            <a:ext cx="3355975" cy="1169988"/>
          </a:xfrm>
        </p:spPr>
        <p:txBody>
          <a:bodyPr/>
          <a:lstStyle>
            <a:lvl1pPr marL="0" indent="0">
              <a:lnSpc>
                <a:spcPct val="130000"/>
              </a:lnSpc>
              <a:buNone/>
              <a:defRPr sz="1200" baseline="0"/>
            </a:lvl1pPr>
          </a:lstStyle>
          <a:p>
            <a:pPr lvl="0"/>
            <a:r>
              <a:rPr lang="en-US"/>
              <a:t>Click to edit Master text styles</a:t>
            </a:r>
          </a:p>
        </p:txBody>
      </p:sp>
    </p:spTree>
    <p:extLst>
      <p:ext uri="{BB962C8B-B14F-4D97-AF65-F5344CB8AC3E}">
        <p14:creationId xmlns:p14="http://schemas.microsoft.com/office/powerpoint/2010/main" val="3595090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consulting marketin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pic>
        <p:nvPicPr>
          <p:cNvPr id="18" name="Picture 17" descr="Logo&#10;&#10;Description automatically generated">
            <a:extLst>
              <a:ext uri="{FF2B5EF4-FFF2-40B4-BE49-F238E27FC236}">
                <a16:creationId xmlns:a16="http://schemas.microsoft.com/office/drawing/2014/main" id="{D9DED990-BD8A-0241-8009-44EC94BBE18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2714923" y="13855"/>
            <a:ext cx="6844723" cy="6490168"/>
          </a:xfrm>
          <a:prstGeom prst="rect">
            <a:avLst/>
          </a:prstGeom>
        </p:spPr>
      </p:pic>
    </p:spTree>
    <p:extLst>
      <p:ext uri="{BB962C8B-B14F-4D97-AF65-F5344CB8AC3E}">
        <p14:creationId xmlns:p14="http://schemas.microsoft.com/office/powerpoint/2010/main" val="247084919"/>
      </p:ext>
    </p:extLst>
  </p:cSld>
  <p:clrMapOvr>
    <a:masterClrMapping/>
  </p:clrMapOvr>
  <p:transition>
    <p:fade/>
  </p:transition>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 blank">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390953" cy="260647"/>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287044974"/>
      </p:ext>
    </p:extLst>
  </p:cSld>
  <p:clrMapOvr>
    <a:masterClrMapping/>
  </p:clrMapOvr>
  <p:transition>
    <p:fade/>
  </p:transition>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1422731520"/>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Divider - green 1">
    <p:bg bwMode="gray">
      <p:bgPr>
        <a:solidFill>
          <a:srgbClr val="43B02A"/>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73E56B-D0C2-FB48-BC2E-100F6C6F40A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B667CF09-9B0E-CC47-BB92-7C878843F029}"/>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Rectangle 2">
            <a:extLst>
              <a:ext uri="{FF2B5EF4-FFF2-40B4-BE49-F238E27FC236}">
                <a16:creationId xmlns:a16="http://schemas.microsoft.com/office/drawing/2014/main" id="{A1FC9381-36B0-1E4C-B871-2F5B1339F6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434727977"/>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1B4A3-EADC-7921-50BC-237A482D56A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A7D6C1-86E9-4F3B-C8DF-69CE21E1E2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25D6BC-468B-8141-2793-465C375140BC}"/>
              </a:ext>
            </a:extLst>
          </p:cNvPr>
          <p:cNvSpPr>
            <a:spLocks noGrp="1"/>
          </p:cNvSpPr>
          <p:nvPr>
            <p:ph type="dt" sz="half" idx="10"/>
          </p:nvPr>
        </p:nvSpPr>
        <p:spPr/>
        <p:txBody>
          <a:bodyPr/>
          <a:lstStyle/>
          <a:p>
            <a:fld id="{F7FF1CA3-179D-4B69-97A6-9B192562396F}" type="datetimeFigureOut">
              <a:rPr lang="en-US" smtClean="0"/>
              <a:t>7/24/2023</a:t>
            </a:fld>
            <a:endParaRPr lang="en-US"/>
          </a:p>
        </p:txBody>
      </p:sp>
      <p:sp>
        <p:nvSpPr>
          <p:cNvPr id="5" name="Footer Placeholder 4">
            <a:extLst>
              <a:ext uri="{FF2B5EF4-FFF2-40B4-BE49-F238E27FC236}">
                <a16:creationId xmlns:a16="http://schemas.microsoft.com/office/drawing/2014/main" id="{5659EF20-50E0-1DFE-1A1C-2665A3F614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61A546-13C6-2D29-1D50-B2FAB01EC40C}"/>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27972789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Divider - green">
    <p:bg bwMode="gray">
      <p:bgPr>
        <a:solidFill>
          <a:srgbClr val="009A4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6" name="Rectangle 2">
            <a:extLst>
              <a:ext uri="{FF2B5EF4-FFF2-40B4-BE49-F238E27FC236}">
                <a16:creationId xmlns:a16="http://schemas.microsoft.com/office/drawing/2014/main" id="{C3C171E1-F702-574C-8BCD-67BD9573AF0F}"/>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56878671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Divider - teal">
    <p:bg bwMode="gray">
      <p:bgPr>
        <a:solidFill>
          <a:srgbClr val="00ABAB"/>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4" name="TextBox 3">
            <a:extLst>
              <a:ext uri="{FF2B5EF4-FFF2-40B4-BE49-F238E27FC236}">
                <a16:creationId xmlns:a16="http://schemas.microsoft.com/office/drawing/2014/main" id="{1C79FFD3-C392-464C-B50B-45DFA0B91D35}"/>
              </a:ext>
            </a:extLst>
          </p:cNvPr>
          <p:cNvSpPr txBox="1"/>
          <p:nvPr userDrawn="1"/>
        </p:nvSpPr>
        <p:spPr>
          <a:xfrm>
            <a:off x="9641840" y="162560"/>
            <a:ext cx="65" cy="184666"/>
          </a:xfrm>
          <a:prstGeom prst="rect">
            <a:avLst/>
          </a:prstGeom>
          <a:solidFill>
            <a:schemeClr val="accent5"/>
          </a:solidFill>
        </p:spPr>
        <p:txBody>
          <a:bodyPr vert="horz" wrap="none" lIns="0" tIns="0" rIns="0" bIns="0" rtlCol="0">
            <a:spAutoFit/>
          </a:bodyPr>
          <a:lstStyle/>
          <a:p>
            <a:pPr>
              <a:spcBef>
                <a:spcPts val="200"/>
              </a:spcBef>
              <a:buSzPct val="100000"/>
            </a:pPr>
            <a:endParaRPr lang="en-US" sz="1200"/>
          </a:p>
        </p:txBody>
      </p:sp>
      <p:sp>
        <p:nvSpPr>
          <p:cNvPr id="8" name="Rectangle 2">
            <a:extLst>
              <a:ext uri="{FF2B5EF4-FFF2-40B4-BE49-F238E27FC236}">
                <a16:creationId xmlns:a16="http://schemas.microsoft.com/office/drawing/2014/main" id="{BCED6D00-51E8-1740-BAC0-FB4EF8D42B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995282451"/>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Divider - blue">
    <p:bg bwMode="gray">
      <p:bgPr>
        <a:solidFill>
          <a:srgbClr val="00A3E0"/>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8" name="Rectangle 2">
            <a:extLst>
              <a:ext uri="{FF2B5EF4-FFF2-40B4-BE49-F238E27FC236}">
                <a16:creationId xmlns:a16="http://schemas.microsoft.com/office/drawing/2014/main" id="{89C772F1-0EC8-E84F-817E-BBCFCFA65DBA}"/>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604086072"/>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ivider - black">
    <p:bg bwMode="gray">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0A95D9-BBCA-6A4A-9B53-148371045DC0}"/>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5" name="Text Placeholder 2">
            <a:extLst>
              <a:ext uri="{FF2B5EF4-FFF2-40B4-BE49-F238E27FC236}">
                <a16:creationId xmlns:a16="http://schemas.microsoft.com/office/drawing/2014/main" id="{BD3718A7-D83C-7C43-935A-0F1BACB2133E}"/>
              </a:ext>
            </a:extLst>
          </p:cNvPr>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 name="Rectangle 1">
            <a:extLst>
              <a:ext uri="{FF2B5EF4-FFF2-40B4-BE49-F238E27FC236}">
                <a16:creationId xmlns:a16="http://schemas.microsoft.com/office/drawing/2014/main" id="{0E22EC6F-5761-CA47-97ED-C213F779AABB}"/>
              </a:ext>
            </a:extLst>
          </p:cNvPr>
          <p:cNvSpPr/>
          <p:nvPr userDrawn="1"/>
        </p:nvSpPr>
        <p:spPr bwMode="gray">
          <a:xfrm>
            <a:off x="0" y="6160168"/>
            <a:ext cx="4251158" cy="697832"/>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 name="Rectangle 2">
            <a:extLst>
              <a:ext uri="{FF2B5EF4-FFF2-40B4-BE49-F238E27FC236}">
                <a16:creationId xmlns:a16="http://schemas.microsoft.com/office/drawing/2014/main" id="{7D54D02F-7235-2545-86B1-352B8AD44279}"/>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362958113"/>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 consulting market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4F5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31507" b="28662"/>
          <a:stretch/>
        </p:blipFill>
        <p:spPr>
          <a:xfrm>
            <a:off x="6253263" y="857249"/>
            <a:ext cx="5938738" cy="6000751"/>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339188361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40" t="18471" r="31647"/>
          <a:stretch/>
        </p:blipFill>
        <p:spPr>
          <a:xfrm>
            <a:off x="6253263" y="0"/>
            <a:ext cx="5938738"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151998314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8151" t="14594" r="-282" b="3878"/>
          <a:stretch/>
        </p:blipFill>
        <p:spPr>
          <a:xfrm rot="10800000">
            <a:off x="6804950" y="0"/>
            <a:ext cx="5387050"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36736909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178281608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Standard headlin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43182492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reative headlin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422153274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ED73A-F808-A598-CB46-BC7A022297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5C60AD-A9FB-597C-F5D6-4369B03AAA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19D0CB-614A-D94C-E970-D26A5EF0C4E6}"/>
              </a:ext>
            </a:extLst>
          </p:cNvPr>
          <p:cNvSpPr>
            <a:spLocks noGrp="1"/>
          </p:cNvSpPr>
          <p:nvPr>
            <p:ph type="dt" sz="half" idx="10"/>
          </p:nvPr>
        </p:nvSpPr>
        <p:spPr/>
        <p:txBody>
          <a:bodyPr/>
          <a:lstStyle/>
          <a:p>
            <a:fld id="{F7FF1CA3-179D-4B69-97A6-9B192562396F}" type="datetimeFigureOut">
              <a:rPr lang="en-US" smtClean="0"/>
              <a:t>7/24/2023</a:t>
            </a:fld>
            <a:endParaRPr lang="en-US"/>
          </a:p>
        </p:txBody>
      </p:sp>
      <p:sp>
        <p:nvSpPr>
          <p:cNvPr id="5" name="Footer Placeholder 4">
            <a:extLst>
              <a:ext uri="{FF2B5EF4-FFF2-40B4-BE49-F238E27FC236}">
                <a16:creationId xmlns:a16="http://schemas.microsoft.com/office/drawing/2014/main" id="{7C68A064-6102-D379-4C03-04F5D812CE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76A004-9045-9933-3DA6-3A3086191506}"/>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31852308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403695174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35FD2B-C9AD-40CB-9B97-9705C91FFE43}"/>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Tree>
    <p:extLst>
      <p:ext uri="{BB962C8B-B14F-4D97-AF65-F5344CB8AC3E}">
        <p14:creationId xmlns:p14="http://schemas.microsoft.com/office/powerpoint/2010/main" val="3522829367"/>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Creative headline-3">
    <p:spTree>
      <p:nvGrpSpPr>
        <p:cNvPr id="1" name=""/>
        <p:cNvGrpSpPr/>
        <p:nvPr/>
      </p:nvGrpSpPr>
      <p:grpSpPr>
        <a:xfrm>
          <a:off x="0" y="0"/>
          <a:ext cx="0" cy="0"/>
          <a:chOff x="0" y="0"/>
          <a:chExt cx="0" cy="0"/>
        </a:xfrm>
      </p:grpSpPr>
      <p:sp>
        <p:nvSpPr>
          <p:cNvPr id="2" name="Title 1"/>
          <p:cNvSpPr>
            <a:spLocks noGrp="1"/>
          </p:cNvSpPr>
          <p:nvPr>
            <p:ph type="title"/>
          </p:nvPr>
        </p:nvSpPr>
        <p:spPr>
          <a:xfrm>
            <a:off x="530978" y="548298"/>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530978" y="2392822"/>
            <a:ext cx="3355975" cy="1169988"/>
          </a:xfrm>
        </p:spPr>
        <p:txBody>
          <a:bodyPr/>
          <a:lstStyle>
            <a:lvl1pPr marL="0" indent="0">
              <a:lnSpc>
                <a:spcPct val="130000"/>
              </a:lnSpc>
              <a:buNone/>
              <a:defRPr sz="1200" baseline="0"/>
            </a:lvl1pPr>
          </a:lstStyle>
          <a:p>
            <a:pPr lvl="0"/>
            <a:r>
              <a:rPr lang="en-US"/>
              <a:t>Click to edit Master text styles</a:t>
            </a:r>
          </a:p>
        </p:txBody>
      </p:sp>
    </p:spTree>
    <p:extLst>
      <p:ext uri="{BB962C8B-B14F-4D97-AF65-F5344CB8AC3E}">
        <p14:creationId xmlns:p14="http://schemas.microsoft.com/office/powerpoint/2010/main" val="232842745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1"/>
            </p:custDataLst>
            <p:extLst>
              <p:ext uri="{D42A27DB-BD31-4B8C-83A1-F6EECF244321}">
                <p14:modId xmlns:p14="http://schemas.microsoft.com/office/powerpoint/2010/main" val="3163428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15" imgH="416" progId="TCLayout.ActiveDocument.1">
                  <p:embed/>
                </p:oleObj>
              </mc:Choice>
              <mc:Fallback>
                <p:oleObj name="think-cell Slide" r:id="rId4"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bg1">
                    <a:lumMod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390050563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AACEF-E366-48FC-A098-18E7C4870237}"/>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41832" y="334964"/>
            <a:ext cx="1402720" cy="348699"/>
          </a:xfrm>
          <a:prstGeom prst="rect">
            <a:avLst/>
          </a:prstGeom>
        </p:spPr>
      </p:pic>
      <p:sp>
        <p:nvSpPr>
          <p:cNvPr id="5" name="Rectangle 4">
            <a:extLst>
              <a:ext uri="{FF2B5EF4-FFF2-40B4-BE49-F238E27FC236}">
                <a16:creationId xmlns:a16="http://schemas.microsoft.com/office/drawing/2014/main" id="{0DEF096B-E893-43B2-A07F-FB1329A5B6E6}"/>
              </a:ext>
            </a:extLst>
          </p:cNvPr>
          <p:cNvSpPr/>
          <p:nvPr userDrawn="1"/>
        </p:nvSpPr>
        <p:spPr bwMode="gray">
          <a:xfrm>
            <a:off x="11517330" y="6482993"/>
            <a:ext cx="534257" cy="30822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 name="Rectangle 3">
            <a:extLst>
              <a:ext uri="{FF2B5EF4-FFF2-40B4-BE49-F238E27FC236}">
                <a16:creationId xmlns:a16="http://schemas.microsoft.com/office/drawing/2014/main" id="{A53AC127-1A6B-E347-9184-555DB7A63C59}"/>
              </a:ext>
            </a:extLst>
          </p:cNvPr>
          <p:cNvSpPr/>
          <p:nvPr userDrawn="1"/>
        </p:nvSpPr>
        <p:spPr>
          <a:xfrm>
            <a:off x="4267200" y="4918427"/>
            <a:ext cx="7010400" cy="1421928"/>
          </a:xfrm>
          <a:prstGeom prst="rect">
            <a:avLst/>
          </a:prstGeom>
        </p:spPr>
        <p:txBody>
          <a:bodyPr wrap="square" lIns="0" rIns="0" numCol="2" spcCol="182880">
            <a:spAutoFit/>
          </a:bodyPr>
          <a:lstStyle/>
          <a:p>
            <a:pPr>
              <a:lnSpc>
                <a:spcPct val="120000"/>
              </a:lnSpc>
            </a:pPr>
            <a:r>
              <a:rPr lang="en-US" sz="700">
                <a:latin typeface="Open Sans" charset="0"/>
                <a:ea typeface="Open Sans" charset="0"/>
                <a:cs typeface="Open Sans" charset="0"/>
              </a:rPr>
              <a:t>This publication contains general information only, and none of the member firms of Deloitte </a:t>
            </a:r>
            <a:r>
              <a:rPr lang="en-US" sz="700" err="1">
                <a:latin typeface="Open Sans" charset="0"/>
                <a:ea typeface="Open Sans" charset="0"/>
                <a:cs typeface="Open Sans" charset="0"/>
              </a:rPr>
              <a:t>Touche</a:t>
            </a:r>
            <a:r>
              <a:rPr lang="en-US" sz="700">
                <a:latin typeface="Open Sans" charset="0"/>
                <a:ea typeface="Open Sans" charset="0"/>
                <a:cs typeface="Open Sans" charset="0"/>
              </a:rPr>
              <a:t>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a:latin typeface="Open Sans" charset="0"/>
                <a:ea typeface="Open Sans" charset="0"/>
                <a:cs typeface="Open Sans" charset="0"/>
              </a:rPr>
            </a:br>
            <a:br>
              <a:rPr lang="en-US" sz="700">
                <a:latin typeface="Open Sans" charset="0"/>
                <a:ea typeface="Open Sans" charset="0"/>
                <a:cs typeface="Open Sans" charset="0"/>
              </a:rPr>
            </a:br>
            <a:endParaRPr lang="en-US" sz="700">
              <a:latin typeface="Open Sans" charset="0"/>
              <a:ea typeface="Open Sans" charset="0"/>
              <a:cs typeface="Open Sans" charset="0"/>
            </a:endParaRPr>
          </a:p>
          <a:p>
            <a:pPr>
              <a:lnSpc>
                <a:spcPct val="120000"/>
              </a:lnSpc>
            </a:pPr>
            <a:r>
              <a:rPr lang="en-US" sz="700">
                <a:latin typeface="Open Sans" charset="0"/>
                <a:ea typeface="Open Sans" charset="0"/>
                <a:cs typeface="Open Sans" charset="0"/>
              </a:rPr>
              <a:t>As used in this document, “Deloitte” means Deloitte Consulting LLP, a subsidiary of Deloitte LLP. Please see </a:t>
            </a:r>
            <a:r>
              <a:rPr lang="en-US" sz="700" err="1">
                <a:latin typeface="Open Sans" charset="0"/>
                <a:ea typeface="Open Sans" charset="0"/>
                <a:cs typeface="Open Sans" charset="0"/>
              </a:rPr>
              <a:t>www.deloitte.com</a:t>
            </a:r>
            <a:r>
              <a:rPr lang="en-US" sz="700">
                <a:latin typeface="Open Sans" charset="0"/>
                <a:ea typeface="Open Sans" charset="0"/>
                <a:cs typeface="Open Sans" charset="0"/>
              </a:rPr>
              <a:t>/us/about for a detailed description of the legal structure of Deloitte USA LLP, Deloitte LLP and their respective subsidiaries. Certain services may not be available to attest clients under </a:t>
            </a:r>
            <a:br>
              <a:rPr lang="en-US" sz="700">
                <a:latin typeface="Open Sans" charset="0"/>
                <a:ea typeface="Open Sans" charset="0"/>
                <a:cs typeface="Open Sans" charset="0"/>
              </a:rPr>
            </a:br>
            <a:r>
              <a:rPr lang="en-US" sz="700">
                <a:latin typeface="Open Sans" charset="0"/>
                <a:ea typeface="Open Sans" charset="0"/>
                <a:cs typeface="Open Sans" charset="0"/>
              </a:rPr>
              <a:t>the rules and regulations of public accounting.</a:t>
            </a:r>
          </a:p>
          <a:p>
            <a:endParaRPr lang="en-US" sz="700">
              <a:latin typeface="Open Sans" charset="0"/>
              <a:ea typeface="Open Sans" charset="0"/>
              <a:cs typeface="Open Sans" charset="0"/>
              <a:sym typeface="Frutiger Next Pro Light" charset="0"/>
            </a:endParaRPr>
          </a:p>
          <a:p>
            <a:r>
              <a:rPr lang="en-US" sz="700" b="1">
                <a:latin typeface="Open Sans" charset="0"/>
                <a:ea typeface="Open Sans" charset="0"/>
                <a:cs typeface="Open Sans" charset="0"/>
                <a:sym typeface="Frutiger Next Pro Light" charset="0"/>
              </a:rPr>
              <a:t>Copyright ©2022 Deloitte Development LLC. </a:t>
            </a:r>
            <a:br>
              <a:rPr lang="en-US" sz="700">
                <a:latin typeface="Open Sans" charset="0"/>
                <a:ea typeface="Open Sans" charset="0"/>
                <a:cs typeface="Open Sans" charset="0"/>
                <a:sym typeface="Frutiger Next Pro Light" charset="0"/>
              </a:rPr>
            </a:br>
            <a:r>
              <a:rPr lang="en-US" sz="700" b="1">
                <a:latin typeface="Open Sans" charset="0"/>
                <a:ea typeface="Open Sans" charset="0"/>
                <a:cs typeface="Open Sans" charset="0"/>
                <a:sym typeface="Frutiger Next Pro Light" charset="0"/>
              </a:rPr>
              <a:t>All rights reserved. </a:t>
            </a:r>
            <a:r>
              <a:rPr lang="en-US" sz="700" b="1">
                <a:latin typeface="Open Sans" charset="0"/>
                <a:ea typeface="Open Sans" charset="0"/>
                <a:cs typeface="Open Sans" charset="0"/>
              </a:rPr>
              <a:t>Member of Deloitte </a:t>
            </a:r>
            <a:r>
              <a:rPr lang="en-US" sz="700" b="1" err="1">
                <a:latin typeface="Open Sans" charset="0"/>
                <a:ea typeface="Open Sans" charset="0"/>
                <a:cs typeface="Open Sans" charset="0"/>
              </a:rPr>
              <a:t>Touche</a:t>
            </a:r>
            <a:r>
              <a:rPr lang="en-US" sz="700" b="1">
                <a:latin typeface="Open Sans" charset="0"/>
                <a:ea typeface="Open Sans" charset="0"/>
                <a:cs typeface="Open Sans" charset="0"/>
              </a:rPr>
              <a:t> Tohmatsu Limited</a:t>
            </a:r>
          </a:p>
        </p:txBody>
      </p:sp>
      <p:sp>
        <p:nvSpPr>
          <p:cNvPr id="6" name="Text Placeholder 19">
            <a:extLst>
              <a:ext uri="{FF2B5EF4-FFF2-40B4-BE49-F238E27FC236}">
                <a16:creationId xmlns:a16="http://schemas.microsoft.com/office/drawing/2014/main" id="{969A91C6-01C4-DF45-A99D-FA99EA783003}"/>
              </a:ext>
            </a:extLst>
          </p:cNvPr>
          <p:cNvSpPr>
            <a:spLocks noGrp="1"/>
          </p:cNvSpPr>
          <p:nvPr>
            <p:ph type="body" sz="quarter" idx="10" hasCustomPrompt="1"/>
          </p:nvPr>
        </p:nvSpPr>
        <p:spPr>
          <a:xfrm>
            <a:off x="4267200" y="2489200"/>
            <a:ext cx="4040187" cy="947738"/>
          </a:xfrm>
          <a:prstGeom prst="rect">
            <a:avLst/>
          </a:prstGeom>
        </p:spPr>
        <p:txBody>
          <a:bodyPr/>
          <a:lstStyle>
            <a:lvl1pPr marL="0" indent="0">
              <a:buNone/>
              <a:defRPr sz="28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Edit Master text style</a:t>
            </a:r>
          </a:p>
        </p:txBody>
      </p:sp>
      <p:sp>
        <p:nvSpPr>
          <p:cNvPr id="7" name="Text Placeholder 21">
            <a:extLst>
              <a:ext uri="{FF2B5EF4-FFF2-40B4-BE49-F238E27FC236}">
                <a16:creationId xmlns:a16="http://schemas.microsoft.com/office/drawing/2014/main" id="{B0D81BEA-D10E-D240-BD9D-6E7B8AB2F6F0}"/>
              </a:ext>
            </a:extLst>
          </p:cNvPr>
          <p:cNvSpPr>
            <a:spLocks noGrp="1"/>
          </p:cNvSpPr>
          <p:nvPr>
            <p:ph type="body" sz="quarter" idx="11" hasCustomPrompt="1"/>
          </p:nvPr>
        </p:nvSpPr>
        <p:spPr>
          <a:xfrm>
            <a:off x="4267200" y="3436938"/>
            <a:ext cx="4040187" cy="1003300"/>
          </a:xfrm>
          <a:prstGeom prst="rect">
            <a:avLst/>
          </a:prstGeom>
        </p:spPr>
        <p:txBody>
          <a:bodyPr/>
          <a:lstStyle>
            <a:lvl1pPr marL="0" indent="0">
              <a:buNone/>
              <a:defRPr sz="1800" b="0" i="0">
                <a:latin typeface="Open Sans Light" panose="020B0306030504020204" pitchFamily="34" charset="0"/>
                <a:ea typeface="Open Sans Light" panose="020B0306030504020204" pitchFamily="34" charset="0"/>
                <a:cs typeface="Open Sans Light" panose="020B0306030504020204" pitchFamily="34" charset="0"/>
              </a:defRPr>
            </a:lvl1pPr>
            <a:lvl2pPr marL="0" indent="0">
              <a:buNone/>
              <a:defRPr b="0" i="0">
                <a:latin typeface="Open Sans Light" panose="020B0306030504020204" pitchFamily="34" charset="0"/>
                <a:ea typeface="Open Sans Light" panose="020B0306030504020204" pitchFamily="34" charset="0"/>
                <a:cs typeface="Open Sans Light" panose="020B0306030504020204" pitchFamily="34" charset="0"/>
              </a:defRPr>
            </a:lvl2pPr>
          </a:lstStyle>
          <a:p>
            <a:pPr lvl="0"/>
            <a:r>
              <a:rPr lang="en-US"/>
              <a:t>Edit Master text styles</a:t>
            </a:r>
          </a:p>
          <a:p>
            <a:pPr lvl="1"/>
            <a:r>
              <a:rPr lang="en-US"/>
              <a:t>Second level</a:t>
            </a:r>
          </a:p>
        </p:txBody>
      </p:sp>
    </p:spTree>
    <p:extLst>
      <p:ext uri="{BB962C8B-B14F-4D97-AF65-F5344CB8AC3E}">
        <p14:creationId xmlns:p14="http://schemas.microsoft.com/office/powerpoint/2010/main" val="233520165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a:solidFill>
                  <a:schemeClr val="bg1"/>
                </a:solidFill>
              </a:rPr>
              <a:t>Do not use this</a:t>
            </a:r>
            <a:r>
              <a:rPr lang="en-US" sz="11500" b="1" baseline="0">
                <a:solidFill>
                  <a:schemeClr val="bg1"/>
                </a:solidFill>
              </a:rPr>
              <a:t> layout</a:t>
            </a:r>
          </a:p>
          <a:p>
            <a:pPr algn="ctr"/>
            <a:endParaRPr lang="en-US" sz="3200" b="1" baseline="0"/>
          </a:p>
          <a:p>
            <a:pPr algn="ctr"/>
            <a:r>
              <a:rPr lang="en-US" sz="3200" b="0" baseline="0"/>
              <a:t>Delete any master slides that occur after this layout</a:t>
            </a:r>
            <a:endParaRPr lang="en-US" sz="3200" b="0"/>
          </a:p>
        </p:txBody>
      </p:sp>
    </p:spTree>
    <p:extLst>
      <p:ext uri="{BB962C8B-B14F-4D97-AF65-F5344CB8AC3E}">
        <p14:creationId xmlns:p14="http://schemas.microsoft.com/office/powerpoint/2010/main" val="151320370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163835446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1" i="0" spc="-75" dirty="0">
                <a:latin typeface="Open Sans" panose="020B0606030504020204" pitchFamily="34" charset="0"/>
                <a:ea typeface="Open Sans" panose="020B0606030504020204" pitchFamily="34" charset="0"/>
                <a:cs typeface="Open Sans" panose="020B0606030504020204" pitchFamily="34" charset="0"/>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129693031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0481862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B57DE-3E25-ED31-FBA1-83CB2DAB9C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1ED763-404C-117B-A0D6-C3640740869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07E6AF1-B668-A73B-B283-A512100BFF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98D3B1-19DD-A5F5-6953-0886E2AFE6A0}"/>
              </a:ext>
            </a:extLst>
          </p:cNvPr>
          <p:cNvSpPr>
            <a:spLocks noGrp="1"/>
          </p:cNvSpPr>
          <p:nvPr>
            <p:ph type="dt" sz="half" idx="10"/>
          </p:nvPr>
        </p:nvSpPr>
        <p:spPr/>
        <p:txBody>
          <a:bodyPr/>
          <a:lstStyle/>
          <a:p>
            <a:fld id="{F7FF1CA3-179D-4B69-97A6-9B192562396F}" type="datetimeFigureOut">
              <a:rPr lang="en-US" smtClean="0"/>
              <a:t>7/24/2023</a:t>
            </a:fld>
            <a:endParaRPr lang="en-US"/>
          </a:p>
        </p:txBody>
      </p:sp>
      <p:sp>
        <p:nvSpPr>
          <p:cNvPr id="6" name="Footer Placeholder 5">
            <a:extLst>
              <a:ext uri="{FF2B5EF4-FFF2-40B4-BE49-F238E27FC236}">
                <a16:creationId xmlns:a16="http://schemas.microsoft.com/office/drawing/2014/main" id="{FA7556F4-E578-3886-4C9F-C6B5601858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CCB729-A5EC-5B36-A329-A801B38B3DE3}"/>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2037437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DD892-9B00-EFD5-ED28-35578263FE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E64909C-6458-F57A-CE58-25C11D5A32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AA31BE4-549C-652A-E512-CF0F33D66C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19468-F0EA-D780-F574-0FB0561C93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13D444-0D69-B537-C3AB-B101656BEC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05A9E0-8179-960B-C81F-BD8DF38C9850}"/>
              </a:ext>
            </a:extLst>
          </p:cNvPr>
          <p:cNvSpPr>
            <a:spLocks noGrp="1"/>
          </p:cNvSpPr>
          <p:nvPr>
            <p:ph type="dt" sz="half" idx="10"/>
          </p:nvPr>
        </p:nvSpPr>
        <p:spPr/>
        <p:txBody>
          <a:bodyPr/>
          <a:lstStyle/>
          <a:p>
            <a:fld id="{F7FF1CA3-179D-4B69-97A6-9B192562396F}" type="datetimeFigureOut">
              <a:rPr lang="en-US" smtClean="0"/>
              <a:t>7/24/2023</a:t>
            </a:fld>
            <a:endParaRPr lang="en-US"/>
          </a:p>
        </p:txBody>
      </p:sp>
      <p:sp>
        <p:nvSpPr>
          <p:cNvPr id="8" name="Footer Placeholder 7">
            <a:extLst>
              <a:ext uri="{FF2B5EF4-FFF2-40B4-BE49-F238E27FC236}">
                <a16:creationId xmlns:a16="http://schemas.microsoft.com/office/drawing/2014/main" id="{1A6E35FB-8742-9B98-7B5F-D375FC88C32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F880A4-29A3-A4D9-9848-324C8ACE9680}"/>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37731049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45972-B5BA-A255-EEAB-5DD04280E07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6A8B04-484A-ABB9-E2CD-ECAD6DA08981}"/>
              </a:ext>
            </a:extLst>
          </p:cNvPr>
          <p:cNvSpPr>
            <a:spLocks noGrp="1"/>
          </p:cNvSpPr>
          <p:nvPr>
            <p:ph type="dt" sz="half" idx="10"/>
          </p:nvPr>
        </p:nvSpPr>
        <p:spPr/>
        <p:txBody>
          <a:bodyPr/>
          <a:lstStyle/>
          <a:p>
            <a:fld id="{F7FF1CA3-179D-4B69-97A6-9B192562396F}" type="datetimeFigureOut">
              <a:rPr lang="en-US" smtClean="0"/>
              <a:t>7/24/2023</a:t>
            </a:fld>
            <a:endParaRPr lang="en-US"/>
          </a:p>
        </p:txBody>
      </p:sp>
      <p:sp>
        <p:nvSpPr>
          <p:cNvPr id="4" name="Footer Placeholder 3">
            <a:extLst>
              <a:ext uri="{FF2B5EF4-FFF2-40B4-BE49-F238E27FC236}">
                <a16:creationId xmlns:a16="http://schemas.microsoft.com/office/drawing/2014/main" id="{A0A8654F-117E-388C-5F47-E2DCA70817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ED3543-CABF-4A0E-3B9C-1CD7DDCB54BE}"/>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1049577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CED706-CCA8-2933-E4CF-26540DD3FDE3}"/>
              </a:ext>
            </a:extLst>
          </p:cNvPr>
          <p:cNvSpPr>
            <a:spLocks noGrp="1"/>
          </p:cNvSpPr>
          <p:nvPr>
            <p:ph type="dt" sz="half" idx="10"/>
          </p:nvPr>
        </p:nvSpPr>
        <p:spPr/>
        <p:txBody>
          <a:bodyPr/>
          <a:lstStyle/>
          <a:p>
            <a:fld id="{F7FF1CA3-179D-4B69-97A6-9B192562396F}" type="datetimeFigureOut">
              <a:rPr lang="en-US" smtClean="0"/>
              <a:t>7/24/2023</a:t>
            </a:fld>
            <a:endParaRPr lang="en-US"/>
          </a:p>
        </p:txBody>
      </p:sp>
      <p:sp>
        <p:nvSpPr>
          <p:cNvPr id="3" name="Footer Placeholder 2">
            <a:extLst>
              <a:ext uri="{FF2B5EF4-FFF2-40B4-BE49-F238E27FC236}">
                <a16:creationId xmlns:a16="http://schemas.microsoft.com/office/drawing/2014/main" id="{129D4A5C-B089-341B-21F2-E6F97C842DD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7783E2-E1CC-4A9A-5747-E9E8710A1BC4}"/>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33482524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EC42B-094E-9A89-D1E5-63930598C9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6499C2-0628-8B4C-FDA9-3104586A09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E370D8-111D-7C93-4053-57D3AD31A2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2794B0-42D2-0B39-CAD3-735C228B86A8}"/>
              </a:ext>
            </a:extLst>
          </p:cNvPr>
          <p:cNvSpPr>
            <a:spLocks noGrp="1"/>
          </p:cNvSpPr>
          <p:nvPr>
            <p:ph type="dt" sz="half" idx="10"/>
          </p:nvPr>
        </p:nvSpPr>
        <p:spPr/>
        <p:txBody>
          <a:bodyPr/>
          <a:lstStyle/>
          <a:p>
            <a:fld id="{F7FF1CA3-179D-4B69-97A6-9B192562396F}" type="datetimeFigureOut">
              <a:rPr lang="en-US" smtClean="0"/>
              <a:t>7/24/2023</a:t>
            </a:fld>
            <a:endParaRPr lang="en-US"/>
          </a:p>
        </p:txBody>
      </p:sp>
      <p:sp>
        <p:nvSpPr>
          <p:cNvPr id="6" name="Footer Placeholder 5">
            <a:extLst>
              <a:ext uri="{FF2B5EF4-FFF2-40B4-BE49-F238E27FC236}">
                <a16:creationId xmlns:a16="http://schemas.microsoft.com/office/drawing/2014/main" id="{9E1A657B-2C11-2E9D-5A40-2B06EE382D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8D4D31-4C30-EDDD-C393-3BB8F61EF4F2}"/>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1793750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86134-1A71-87CC-5436-5A822EE340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BA39C5-50C5-02F8-9D6A-FD95C89D64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D8805E4-298A-CCA2-BA54-145FBAE65D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5B2B47-2CB9-8C69-D217-648F355BC3A2}"/>
              </a:ext>
            </a:extLst>
          </p:cNvPr>
          <p:cNvSpPr>
            <a:spLocks noGrp="1"/>
          </p:cNvSpPr>
          <p:nvPr>
            <p:ph type="dt" sz="half" idx="10"/>
          </p:nvPr>
        </p:nvSpPr>
        <p:spPr/>
        <p:txBody>
          <a:bodyPr/>
          <a:lstStyle/>
          <a:p>
            <a:fld id="{F7FF1CA3-179D-4B69-97A6-9B192562396F}" type="datetimeFigureOut">
              <a:rPr lang="en-US" smtClean="0"/>
              <a:t>7/24/2023</a:t>
            </a:fld>
            <a:endParaRPr lang="en-US"/>
          </a:p>
        </p:txBody>
      </p:sp>
      <p:sp>
        <p:nvSpPr>
          <p:cNvPr id="6" name="Footer Placeholder 5">
            <a:extLst>
              <a:ext uri="{FF2B5EF4-FFF2-40B4-BE49-F238E27FC236}">
                <a16:creationId xmlns:a16="http://schemas.microsoft.com/office/drawing/2014/main" id="{E13BE8CF-1014-529D-7E71-2601C9904A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50D2F3-5225-0BE5-9205-E288BB174911}"/>
              </a:ext>
            </a:extLst>
          </p:cNvPr>
          <p:cNvSpPr>
            <a:spLocks noGrp="1"/>
          </p:cNvSpPr>
          <p:nvPr>
            <p:ph type="sldNum" sz="quarter" idx="12"/>
          </p:nvPr>
        </p:nvSpPr>
        <p:spPr/>
        <p:txBody>
          <a:bodyPr/>
          <a:lstStyle/>
          <a:p>
            <a:fld id="{9DF3524B-9016-4F0A-9744-18A67B97CFFE}" type="slidenum">
              <a:rPr lang="en-US" smtClean="0"/>
              <a:t>‹#›</a:t>
            </a:fld>
            <a:endParaRPr lang="en-US"/>
          </a:p>
        </p:txBody>
      </p:sp>
    </p:spTree>
    <p:extLst>
      <p:ext uri="{BB962C8B-B14F-4D97-AF65-F5344CB8AC3E}">
        <p14:creationId xmlns:p14="http://schemas.microsoft.com/office/powerpoint/2010/main" val="4147555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26" Type="http://schemas.openxmlformats.org/officeDocument/2006/relationships/oleObject" Target="../embeddings/oleObject1.bin"/><Relationship Id="rId3" Type="http://schemas.openxmlformats.org/officeDocument/2006/relationships/slideLayout" Target="../slideLayouts/slideLayout18.xml"/><Relationship Id="rId21" Type="http://schemas.openxmlformats.org/officeDocument/2006/relationships/slideLayout" Target="../slideLayouts/slideLayout36.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5" Type="http://schemas.openxmlformats.org/officeDocument/2006/relationships/tags" Target="../tags/tag1.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slideLayout" Target="../slideLayouts/slideLayout35.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24" Type="http://schemas.openxmlformats.org/officeDocument/2006/relationships/theme" Target="../theme/theme2.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23" Type="http://schemas.openxmlformats.org/officeDocument/2006/relationships/slideLayout" Target="../slideLayouts/slideLayout38.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 Id="rId22" Type="http://schemas.openxmlformats.org/officeDocument/2006/relationships/slideLayout" Target="../slideLayouts/slideLayout37.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EAC3E3-7614-7D99-DE3D-4DBF83B566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310AE2-A128-3ED9-5D1D-14456B83BF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F84399-F79E-AFF7-9108-E9CA6C103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FF1CA3-179D-4B69-97A6-9B192562396F}" type="datetimeFigureOut">
              <a:rPr lang="en-US" smtClean="0"/>
              <a:t>7/24/2023</a:t>
            </a:fld>
            <a:endParaRPr lang="en-US"/>
          </a:p>
        </p:txBody>
      </p:sp>
      <p:sp>
        <p:nvSpPr>
          <p:cNvPr id="5" name="Footer Placeholder 4">
            <a:extLst>
              <a:ext uri="{FF2B5EF4-FFF2-40B4-BE49-F238E27FC236}">
                <a16:creationId xmlns:a16="http://schemas.microsoft.com/office/drawing/2014/main" id="{7368232F-557D-B501-3E55-8DC03DC51C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ADD64BC-8F73-C091-B765-372E1A49B1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F3524B-9016-4F0A-9744-18A67B97CFFE}" type="slidenum">
              <a:rPr lang="en-US" smtClean="0"/>
              <a:t>‹#›</a:t>
            </a:fld>
            <a:endParaRPr lang="en-US"/>
          </a:p>
        </p:txBody>
      </p:sp>
    </p:spTree>
    <p:extLst>
      <p:ext uri="{BB962C8B-B14F-4D97-AF65-F5344CB8AC3E}">
        <p14:creationId xmlns:p14="http://schemas.microsoft.com/office/powerpoint/2010/main" val="1544041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86" r:id="rId14"/>
    <p:sldLayoutId id="2147483687"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5"/>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name="think-cell Slide" r:id="rId26" imgW="270" imgH="270" progId="TCLayout.ActiveDocument.1">
                  <p:embed/>
                </p:oleObj>
              </mc:Choice>
              <mc:Fallback>
                <p:oleObj name="think-cell Slide" r:id="rId26" imgW="270" imgH="270" progId="TCLayout.ActiveDocument.1">
                  <p:embed/>
                  <p:pic>
                    <p:nvPicPr>
                      <p:cNvPr id="4" name="Object 3" hidden="1"/>
                      <p:cNvPicPr/>
                      <p:nvPr/>
                    </p:nvPicPr>
                    <p:blipFill>
                      <a:blip r:embed="rId27"/>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Box 14">
            <a:extLst>
              <a:ext uri="{FF2B5EF4-FFF2-40B4-BE49-F238E27FC236}">
                <a16:creationId xmlns:a16="http://schemas.microsoft.com/office/drawing/2014/main" id="{7555A4A8-E969-4DAA-B77A-0C2B155A47E1}"/>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a:solidFill>
                <a:schemeClr val="tx1"/>
              </a:solidFill>
            </a:endParaRPr>
          </a:p>
        </p:txBody>
      </p:sp>
    </p:spTree>
    <p:extLst>
      <p:ext uri="{BB962C8B-B14F-4D97-AF65-F5344CB8AC3E}">
        <p14:creationId xmlns:p14="http://schemas.microsoft.com/office/powerpoint/2010/main" val="80366560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Lst>
  <p:transition>
    <p:fade/>
  </p:transition>
  <p:hf hdr="0" dt="0"/>
  <p:txStyles>
    <p:titleStyle>
      <a:lvl1pPr algn="l" defTabSz="1219170" rtl="0" eaLnBrk="1" latinLnBrk="0" hangingPunct="1">
        <a:spcBef>
          <a:spcPct val="0"/>
        </a:spcBef>
        <a:buNone/>
        <a:defRPr sz="2000" b="1" i="0" kern="1200">
          <a:solidFill>
            <a:schemeClr val="tx1"/>
          </a:solidFill>
          <a:latin typeface="Open Sans Semibold" panose="020B0606030504020204" pitchFamily="34" charset="0"/>
          <a:ea typeface="Open Sans Semibold" panose="020B0606030504020204" pitchFamily="34" charset="0"/>
          <a:cs typeface="Open Sans Semibold" panose="020B0606030504020204" pitchFamily="34" charset="0"/>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4.emf"/><Relationship Id="rId5" Type="http://schemas.openxmlformats.org/officeDocument/2006/relationships/oleObject" Target="../embeddings/oleObject5.bin"/><Relationship Id="rId4" Type="http://schemas.openxmlformats.org/officeDocument/2006/relationships/notesSlide" Target="../notesSlides/notesSlide6.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2.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13.emf"/><Relationship Id="rId5" Type="http://schemas.openxmlformats.org/officeDocument/2006/relationships/oleObject" Target="../embeddings/oleObject3.bin"/><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microsoft.com/office/2007/relationships/hdphoto" Target="../media/hdphoto1.wdp"/><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5.xml"/><Relationship Id="rId7" Type="http://schemas.openxmlformats.org/officeDocument/2006/relationships/image" Target="../media/image19.png"/><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13.emf"/><Relationship Id="rId5" Type="http://schemas.openxmlformats.org/officeDocument/2006/relationships/oleObject" Target="../embeddings/oleObject4.bin"/><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A6CE6-13C3-6F74-3054-36331051E7A3}"/>
              </a:ext>
            </a:extLst>
          </p:cNvPr>
          <p:cNvSpPr>
            <a:spLocks noGrp="1"/>
          </p:cNvSpPr>
          <p:nvPr>
            <p:ph type="title"/>
          </p:nvPr>
        </p:nvSpPr>
        <p:spPr/>
        <p:txBody>
          <a:bodyPr>
            <a:normAutofit fontScale="90000"/>
          </a:bodyPr>
          <a:lstStyle/>
          <a:p>
            <a:r>
              <a:rPr lang="en-US" dirty="0"/>
              <a:t>Rubric</a:t>
            </a:r>
          </a:p>
        </p:txBody>
      </p:sp>
      <p:sp>
        <p:nvSpPr>
          <p:cNvPr id="3" name="Text Placeholder 2">
            <a:extLst>
              <a:ext uri="{FF2B5EF4-FFF2-40B4-BE49-F238E27FC236}">
                <a16:creationId xmlns:a16="http://schemas.microsoft.com/office/drawing/2014/main" id="{9434CC73-C955-3E53-10F5-D3B0B53CC5A3}"/>
              </a:ext>
            </a:extLst>
          </p:cNvPr>
          <p:cNvSpPr>
            <a:spLocks noGrp="1"/>
          </p:cNvSpPr>
          <p:nvPr>
            <p:ph type="body" sz="quarter" idx="14"/>
          </p:nvPr>
        </p:nvSpPr>
        <p:spPr/>
        <p:txBody>
          <a:bodyPr/>
          <a:lstStyle/>
          <a:p>
            <a:r>
              <a:rPr lang="en-US" sz="1800" b="0" i="0" u="none" strike="noStrike" dirty="0">
                <a:solidFill>
                  <a:srgbClr val="000000"/>
                </a:solidFill>
                <a:effectLst/>
                <a:latin typeface="Open Sans" panose="020B0606030504020204" pitchFamily="34" charset="0"/>
              </a:rPr>
              <a:t>Describing the project goals, data, methods, and results</a:t>
            </a:r>
          </a:p>
          <a:p>
            <a:endParaRPr lang="en-US" sz="1800" dirty="0">
              <a:solidFill>
                <a:srgbClr val="000000"/>
              </a:solidFill>
              <a:latin typeface="Open Sans" panose="020B0606030504020204" pitchFamily="34" charset="0"/>
            </a:endParaRPr>
          </a:p>
          <a:p>
            <a:r>
              <a:rPr lang="en-US" sz="1800" b="0" i="0" u="none" strike="noStrike" dirty="0">
                <a:solidFill>
                  <a:srgbClr val="000000"/>
                </a:solidFill>
                <a:effectLst/>
                <a:latin typeface="Open Sans" panose="020B0606030504020204" pitchFamily="34" charset="0"/>
              </a:rPr>
              <a:t>Explicitly connecting the descriptions of the project to stakeholder needs</a:t>
            </a:r>
          </a:p>
          <a:p>
            <a:endParaRPr lang="en-US" sz="1800" dirty="0">
              <a:solidFill>
                <a:srgbClr val="000000"/>
              </a:solidFill>
              <a:latin typeface="Open Sans" panose="020B0606030504020204" pitchFamily="34" charset="0"/>
            </a:endParaRPr>
          </a:p>
          <a:p>
            <a:r>
              <a:rPr lang="en-US" sz="1800" b="0" i="0" u="none" strike="noStrike" dirty="0">
                <a:solidFill>
                  <a:srgbClr val="000000"/>
                </a:solidFill>
                <a:effectLst/>
                <a:latin typeface="Open Sans" panose="020B0606030504020204" pitchFamily="34" charset="0"/>
              </a:rPr>
              <a:t>Having a distinct introduction and conclusion </a:t>
            </a:r>
          </a:p>
          <a:p>
            <a:endParaRPr lang="en-US" sz="1800" b="0" i="0" u="none" strike="noStrike" dirty="0">
              <a:solidFill>
                <a:srgbClr val="000000"/>
              </a:solidFill>
              <a:effectLst/>
              <a:latin typeface="Open Sans" panose="020B0606030504020204" pitchFamily="34" charset="0"/>
            </a:endParaRPr>
          </a:p>
          <a:p>
            <a:r>
              <a:rPr lang="en-US" sz="1800" b="0" i="0" u="none" strike="noStrike" dirty="0">
                <a:solidFill>
                  <a:srgbClr val="000000"/>
                </a:solidFill>
                <a:effectLst/>
                <a:latin typeface="Open Sans" panose="020B0606030504020204" pitchFamily="34" charset="0"/>
              </a:rPr>
              <a:t>Using plain language and clear visuals accessible to non-technical stakeholders </a:t>
            </a:r>
            <a:endParaRPr lang="en-US" dirty="0"/>
          </a:p>
        </p:txBody>
      </p:sp>
      <p:sp>
        <p:nvSpPr>
          <p:cNvPr id="4" name="Text Placeholder 3">
            <a:extLst>
              <a:ext uri="{FF2B5EF4-FFF2-40B4-BE49-F238E27FC236}">
                <a16:creationId xmlns:a16="http://schemas.microsoft.com/office/drawing/2014/main" id="{185860C4-F719-64E2-38AF-1826B5C1BF1C}"/>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410578754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62B7AC2-8F97-4E5B-92C9-6ADE85140A6C}"/>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15" imgH="416" progId="TCLayout.ActiveDocument.1">
                  <p:embed/>
                </p:oleObj>
              </mc:Choice>
              <mc:Fallback>
                <p:oleObj name="think-cell Slide" r:id="rId5" imgW="415" imgH="416" progId="TCLayout.ActiveDocument.1">
                  <p:embed/>
                  <p:pic>
                    <p:nvPicPr>
                      <p:cNvPr id="4" name="Object 3" hidden="1">
                        <a:extLst>
                          <a:ext uri="{FF2B5EF4-FFF2-40B4-BE49-F238E27FC236}">
                            <a16:creationId xmlns:a16="http://schemas.microsoft.com/office/drawing/2014/main" id="{562B7AC2-8F97-4E5B-92C9-6ADE85140A6C}"/>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5388FCEE-22D8-44F9-BF29-CA0D6A75D67A}"/>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7" name="Text Placeholder 26">
            <a:extLst>
              <a:ext uri="{FF2B5EF4-FFF2-40B4-BE49-F238E27FC236}">
                <a16:creationId xmlns:a16="http://schemas.microsoft.com/office/drawing/2014/main" id="{8F1DEBFA-B62D-4EC1-AFD4-4A40E957281E}"/>
              </a:ext>
            </a:extLst>
          </p:cNvPr>
          <p:cNvSpPr>
            <a:spLocks noGrp="1"/>
          </p:cNvSpPr>
          <p:nvPr>
            <p:ph type="body" sz="quarter" idx="13"/>
          </p:nvPr>
        </p:nvSpPr>
        <p:spPr/>
        <p:txBody>
          <a:bodyPr/>
          <a:lstStyle/>
          <a:p>
            <a:r>
              <a:rPr lang="en-US"/>
              <a:t>The unpredictable business climate and volatile market is increasing pressure on companies to perform</a:t>
            </a:r>
          </a:p>
        </p:txBody>
      </p:sp>
      <p:sp>
        <p:nvSpPr>
          <p:cNvPr id="2" name="Title 1">
            <a:extLst>
              <a:ext uri="{FF2B5EF4-FFF2-40B4-BE49-F238E27FC236}">
                <a16:creationId xmlns:a16="http://schemas.microsoft.com/office/drawing/2014/main" id="{35B02637-A3A2-4469-890E-F300AC4A9A60}"/>
              </a:ext>
            </a:extLst>
          </p:cNvPr>
          <p:cNvSpPr>
            <a:spLocks noGrp="1"/>
          </p:cNvSpPr>
          <p:nvPr>
            <p:ph type="title"/>
          </p:nvPr>
        </p:nvSpPr>
        <p:spPr/>
        <p:txBody>
          <a:bodyPr/>
          <a:lstStyle/>
          <a:p>
            <a:r>
              <a:rPr lang="en-US" dirty="0"/>
              <a:t>Conclusion</a:t>
            </a:r>
            <a:br>
              <a:rPr lang="en-US" dirty="0"/>
            </a:br>
            <a:endParaRPr lang="en-US" dirty="0"/>
          </a:p>
        </p:txBody>
      </p:sp>
      <p:sp>
        <p:nvSpPr>
          <p:cNvPr id="77" name="Rectangle 76"/>
          <p:cNvSpPr/>
          <p:nvPr/>
        </p:nvSpPr>
        <p:spPr bwMode="gray">
          <a:xfrm>
            <a:off x="465015" y="1937922"/>
            <a:ext cx="5220913" cy="420994"/>
          </a:xfrm>
          <a:prstGeom prst="rect">
            <a:avLst/>
          </a:prstGeom>
          <a:solidFill>
            <a:schemeClr val="accent3"/>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Open Sans"/>
                <a:ea typeface="+mn-ea"/>
                <a:cs typeface="+mn-cs"/>
              </a:rPr>
              <a:t>The market is looming in uncertainty…</a:t>
            </a:r>
            <a:endParaRPr kumimoji="0" lang="en-US" sz="1200" b="1" i="0" u="none" strike="noStrike" kern="1200" cap="none" spc="0" normalizeH="0" baseline="0" noProof="0">
              <a:ln>
                <a:noFill/>
              </a:ln>
              <a:solidFill>
                <a:prstClr val="white"/>
              </a:solidFill>
              <a:effectLst/>
              <a:uLnTx/>
              <a:uFillTx/>
              <a:latin typeface="Open Sans"/>
              <a:ea typeface="+mn-ea"/>
              <a:cs typeface="Arial" pitchFamily="34" charset="0"/>
            </a:endParaRPr>
          </a:p>
        </p:txBody>
      </p:sp>
      <p:sp>
        <p:nvSpPr>
          <p:cNvPr id="79" name="Rectangle 78"/>
          <p:cNvSpPr/>
          <p:nvPr/>
        </p:nvSpPr>
        <p:spPr bwMode="gray">
          <a:xfrm>
            <a:off x="6503117" y="1947081"/>
            <a:ext cx="5220913" cy="420994"/>
          </a:xfrm>
          <a:prstGeom prst="rect">
            <a:avLst/>
          </a:prstGeom>
          <a:solidFill>
            <a:schemeClr val="accent3"/>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Open Sans"/>
                <a:ea typeface="+mn-ea"/>
                <a:cs typeface="Arial" pitchFamily="34" charset="0"/>
              </a:rPr>
              <a:t>…leading to rampant investor pressure on organizations to act</a:t>
            </a:r>
          </a:p>
        </p:txBody>
      </p:sp>
      <p:sp>
        <p:nvSpPr>
          <p:cNvPr id="81" name="TextBox 80">
            <a:extLst>
              <a:ext uri="{FF2B5EF4-FFF2-40B4-BE49-F238E27FC236}">
                <a16:creationId xmlns:a16="http://schemas.microsoft.com/office/drawing/2014/main" id="{302F8EC5-D176-D146-80F4-9A82B9DC6853}"/>
              </a:ext>
            </a:extLst>
          </p:cNvPr>
          <p:cNvSpPr txBox="1"/>
          <p:nvPr/>
        </p:nvSpPr>
        <p:spPr>
          <a:xfrm>
            <a:off x="1422125" y="3103221"/>
            <a:ext cx="1425972"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Open Sans"/>
                <a:ea typeface="+mn-ea"/>
                <a:cs typeface="+mn-cs"/>
              </a:rPr>
              <a:t>Slow growth </a:t>
            </a:r>
            <a:br>
              <a:rPr kumimoji="0" lang="en-US" sz="1200" b="1" i="0" u="none" strike="noStrike" kern="1200" cap="none" spc="0" normalizeH="0" baseline="0" noProof="0">
                <a:ln>
                  <a:noFill/>
                </a:ln>
                <a:solidFill>
                  <a:prstClr val="black"/>
                </a:solidFill>
                <a:effectLst/>
                <a:uLnTx/>
                <a:uFillTx/>
                <a:latin typeface="Open Sans"/>
                <a:ea typeface="+mn-ea"/>
                <a:cs typeface="+mn-cs"/>
              </a:rPr>
            </a:br>
            <a:r>
              <a:rPr kumimoji="0" lang="en-US" sz="1200" b="0" i="0" u="none" strike="noStrike" kern="1200" cap="none" spc="0" normalizeH="0" baseline="0" noProof="0">
                <a:ln>
                  <a:noFill/>
                </a:ln>
                <a:solidFill>
                  <a:prstClr val="black"/>
                </a:solidFill>
                <a:effectLst/>
                <a:uLnTx/>
                <a:uFillTx/>
                <a:latin typeface="Open Sans"/>
                <a:ea typeface="+mn-ea"/>
                <a:cs typeface="+mn-cs"/>
              </a:rPr>
              <a:t>in developed economies</a:t>
            </a:r>
          </a:p>
        </p:txBody>
      </p:sp>
      <p:sp>
        <p:nvSpPr>
          <p:cNvPr id="89" name="TextBox 88">
            <a:extLst>
              <a:ext uri="{FF2B5EF4-FFF2-40B4-BE49-F238E27FC236}">
                <a16:creationId xmlns:a16="http://schemas.microsoft.com/office/drawing/2014/main" id="{194029C9-EA85-1D4D-9C62-5A1732FBB336}"/>
              </a:ext>
            </a:extLst>
          </p:cNvPr>
          <p:cNvSpPr txBox="1"/>
          <p:nvPr/>
        </p:nvSpPr>
        <p:spPr>
          <a:xfrm>
            <a:off x="1412385" y="4144924"/>
            <a:ext cx="1539443"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Open Sans"/>
                <a:ea typeface="+mn-ea"/>
                <a:cs typeface="+mn-cs"/>
              </a:rPr>
              <a:t>Low inflation </a:t>
            </a:r>
            <a:r>
              <a:rPr kumimoji="0" lang="en-US" sz="1200" b="0" i="0" u="none" strike="noStrike" kern="1200" cap="none" spc="0" normalizeH="0" baseline="0" noProof="0">
                <a:ln>
                  <a:noFill/>
                </a:ln>
                <a:solidFill>
                  <a:prstClr val="black"/>
                </a:solidFill>
                <a:effectLst/>
                <a:uLnTx/>
                <a:uFillTx/>
                <a:latin typeface="Open Sans"/>
                <a:ea typeface="+mn-ea"/>
                <a:cs typeface="+mn-cs"/>
              </a:rPr>
              <a:t>despite tighter </a:t>
            </a:r>
            <a:br>
              <a:rPr kumimoji="0" lang="en-US" sz="1200" b="0" i="0" u="none" strike="noStrike" kern="1200" cap="none" spc="0" normalizeH="0" baseline="0" noProof="0">
                <a:ln>
                  <a:noFill/>
                </a:ln>
                <a:solidFill>
                  <a:prstClr val="black"/>
                </a:solidFill>
                <a:effectLst/>
                <a:uLnTx/>
                <a:uFillTx/>
                <a:latin typeface="Open Sans"/>
                <a:ea typeface="+mn-ea"/>
                <a:cs typeface="+mn-cs"/>
              </a:rPr>
            </a:br>
            <a:r>
              <a:rPr kumimoji="0" lang="en-US" sz="1200" b="0" i="0" u="none" strike="noStrike" kern="1200" cap="none" spc="0" normalizeH="0" baseline="0" noProof="0">
                <a:ln>
                  <a:noFill/>
                </a:ln>
                <a:solidFill>
                  <a:prstClr val="black"/>
                </a:solidFill>
                <a:effectLst/>
                <a:uLnTx/>
                <a:uFillTx/>
                <a:latin typeface="Open Sans"/>
                <a:ea typeface="+mn-ea"/>
                <a:cs typeface="+mn-cs"/>
              </a:rPr>
              <a:t>labor markets</a:t>
            </a:r>
            <a:endParaRPr kumimoji="0" lang="en-US" sz="1200" b="1" i="0" u="none" strike="noStrike" kern="1200" cap="none" spc="0" normalizeH="0" baseline="0" noProof="0">
              <a:ln>
                <a:noFill/>
              </a:ln>
              <a:solidFill>
                <a:prstClr val="black"/>
              </a:solidFill>
              <a:effectLst/>
              <a:uLnTx/>
              <a:uFillTx/>
              <a:latin typeface="Open Sans"/>
              <a:ea typeface="+mn-ea"/>
              <a:cs typeface="+mn-cs"/>
            </a:endParaRPr>
          </a:p>
        </p:txBody>
      </p:sp>
      <p:sp>
        <p:nvSpPr>
          <p:cNvPr id="95" name="TextBox 94">
            <a:extLst>
              <a:ext uri="{FF2B5EF4-FFF2-40B4-BE49-F238E27FC236}">
                <a16:creationId xmlns:a16="http://schemas.microsoft.com/office/drawing/2014/main" id="{4557463F-7E15-474E-AAC6-05F7CA873599}"/>
              </a:ext>
            </a:extLst>
          </p:cNvPr>
          <p:cNvSpPr txBox="1"/>
          <p:nvPr/>
        </p:nvSpPr>
        <p:spPr>
          <a:xfrm>
            <a:off x="1416373" y="5124426"/>
            <a:ext cx="1397912" cy="73866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Open Sans"/>
                <a:ea typeface="+mn-ea"/>
                <a:cs typeface="+mn-cs"/>
              </a:rPr>
              <a:t>Asset price bubbles </a:t>
            </a:r>
            <a:r>
              <a:rPr kumimoji="0" lang="en-US" sz="1200" b="0" i="0" u="none" strike="noStrike" kern="1200" cap="none" spc="0" normalizeH="0" baseline="0" noProof="0">
                <a:ln>
                  <a:noFill/>
                </a:ln>
                <a:solidFill>
                  <a:prstClr val="black"/>
                </a:solidFill>
                <a:effectLst/>
                <a:uLnTx/>
                <a:uFillTx/>
                <a:latin typeface="Open Sans"/>
                <a:ea typeface="+mn-ea"/>
                <a:cs typeface="+mn-cs"/>
              </a:rPr>
              <a:t>&amp; risk from monetary tightening</a:t>
            </a:r>
            <a:endParaRPr kumimoji="0" lang="en-US" sz="1200" b="1" i="0" u="none" strike="noStrike" kern="1200" cap="none" spc="0" normalizeH="0" baseline="0" noProof="0">
              <a:ln>
                <a:noFill/>
              </a:ln>
              <a:solidFill>
                <a:prstClr val="black"/>
              </a:solidFill>
              <a:effectLst/>
              <a:uLnTx/>
              <a:uFillTx/>
              <a:latin typeface="Open Sans"/>
              <a:ea typeface="+mn-ea"/>
              <a:cs typeface="+mn-cs"/>
            </a:endParaRPr>
          </a:p>
        </p:txBody>
      </p:sp>
      <p:sp>
        <p:nvSpPr>
          <p:cNvPr id="100" name="TextBox 99">
            <a:extLst>
              <a:ext uri="{FF2B5EF4-FFF2-40B4-BE49-F238E27FC236}">
                <a16:creationId xmlns:a16="http://schemas.microsoft.com/office/drawing/2014/main" id="{E37C44BA-7019-DE44-9550-05F80E18DF62}"/>
              </a:ext>
            </a:extLst>
          </p:cNvPr>
          <p:cNvSpPr txBox="1"/>
          <p:nvPr/>
        </p:nvSpPr>
        <p:spPr>
          <a:xfrm>
            <a:off x="6888445" y="2716104"/>
            <a:ext cx="4450256" cy="615553"/>
          </a:xfrm>
          <a:prstGeom prst="rect">
            <a:avLst/>
          </a:prstGeom>
          <a:noFill/>
        </p:spPr>
        <p:txBody>
          <a:bodyPr wrap="square" lIns="182880" tIns="0" rIns="182880" bIns="0" rtlCol="0">
            <a:spAutoFit/>
          </a:bodyPr>
          <a:lstStyle>
            <a:defPPr>
              <a:defRPr lang="en-US"/>
            </a:defPPr>
            <a:lvl1pPr>
              <a:defRPr sz="1100">
                <a:latin typeface="Verdana" panose="020B0604030504040204" pitchFamily="34" charset="0"/>
                <a:ea typeface="Verdana" panose="020B0604030504040204" pitchFamily="34" charset="0"/>
                <a:cs typeface="Verdana" panose="020B0604030504040204" pitchFamily="34" charset="0"/>
              </a:defRPr>
            </a:lvl1pPr>
          </a:lstStyle>
          <a:p>
            <a:pPr marL="0" marR="0" lvl="0" indent="0" algn="ctr" defTabSz="914400" rtl="0" eaLnBrk="1" fontAlgn="auto" latinLnBrk="0" hangingPunct="1">
              <a:lnSpc>
                <a:spcPct val="100000"/>
              </a:lnSpc>
              <a:spcBef>
                <a:spcPts val="200"/>
              </a:spcBef>
              <a:spcAft>
                <a:spcPts val="0"/>
              </a:spcAft>
              <a:buClrTx/>
              <a:buSzPct val="100000"/>
              <a:buFontTx/>
              <a:buNone/>
              <a:tabLst/>
              <a:defRPr/>
            </a:pPr>
            <a:r>
              <a:rPr kumimoji="0" lang="en-US" sz="1000" b="0" i="1" u="none" strike="noStrike" kern="1200" cap="none" spc="0" normalizeH="0" baseline="0" noProof="0">
                <a:ln>
                  <a:noFill/>
                </a:ln>
                <a:solidFill>
                  <a:prstClr val="black"/>
                </a:solidFill>
                <a:effectLst/>
                <a:uLnTx/>
                <a:uFillTx/>
                <a:latin typeface="Open Sans"/>
                <a:ea typeface="Verdana" panose="020B0604030504040204" pitchFamily="34" charset="0"/>
              </a:rPr>
              <a:t>As the environment changes, there is growing pressure on consumer brands to emulate the qualities of startups such as building flexible supply chains, tightening operating expenses &amp; overhead, and increased investment in growth opportunities.</a:t>
            </a:r>
          </a:p>
        </p:txBody>
      </p:sp>
      <p:sp>
        <p:nvSpPr>
          <p:cNvPr id="102" name="Rectangle 101">
            <a:extLst>
              <a:ext uri="{FF2B5EF4-FFF2-40B4-BE49-F238E27FC236}">
                <a16:creationId xmlns:a16="http://schemas.microsoft.com/office/drawing/2014/main" id="{1EF7AF57-088A-F341-ADDB-F4174B170669}"/>
              </a:ext>
            </a:extLst>
          </p:cNvPr>
          <p:cNvSpPr/>
          <p:nvPr/>
        </p:nvSpPr>
        <p:spPr>
          <a:xfrm>
            <a:off x="6728982" y="3518784"/>
            <a:ext cx="1067701" cy="492443"/>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prstClr val="black"/>
                </a:solidFill>
                <a:effectLst/>
                <a:uLnTx/>
                <a:uFillTx/>
                <a:latin typeface="Open Sans"/>
                <a:ea typeface="+mn-ea"/>
                <a:cs typeface="+mn-cs"/>
              </a:rPr>
              <a:t>22%</a:t>
            </a:r>
          </a:p>
        </p:txBody>
      </p:sp>
      <p:sp>
        <p:nvSpPr>
          <p:cNvPr id="103" name="Rectangle 102">
            <a:extLst>
              <a:ext uri="{FF2B5EF4-FFF2-40B4-BE49-F238E27FC236}">
                <a16:creationId xmlns:a16="http://schemas.microsoft.com/office/drawing/2014/main" id="{5080A952-2367-9C4B-8D10-402A5D568E68}"/>
              </a:ext>
            </a:extLst>
          </p:cNvPr>
          <p:cNvSpPr/>
          <p:nvPr/>
        </p:nvSpPr>
        <p:spPr>
          <a:xfrm>
            <a:off x="6728982" y="4315431"/>
            <a:ext cx="1004713" cy="615553"/>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Open Sans"/>
                <a:ea typeface="+mn-ea"/>
                <a:cs typeface="+mn-cs"/>
              </a:rPr>
              <a:t>of CPGs have turned to Zero-Based Budgeting (ZBB)</a:t>
            </a:r>
            <a:r>
              <a:rPr kumimoji="0" lang="en-US" sz="1000" b="0" i="0" u="none" strike="noStrike" kern="1200" cap="none" spc="0" normalizeH="0" baseline="30000" noProof="0">
                <a:ln>
                  <a:noFill/>
                </a:ln>
                <a:solidFill>
                  <a:prstClr val="black"/>
                </a:solidFill>
                <a:effectLst/>
                <a:uLnTx/>
                <a:uFillTx/>
                <a:latin typeface="Open Sans"/>
                <a:ea typeface="+mn-ea"/>
                <a:cs typeface="+mn-cs"/>
              </a:rPr>
              <a:t>2</a:t>
            </a:r>
            <a:r>
              <a:rPr kumimoji="0" lang="en-US" sz="1000" b="0" i="0" u="none" strike="noStrike" kern="1200" cap="none" spc="0" normalizeH="0" baseline="0" noProof="0">
                <a:ln>
                  <a:noFill/>
                </a:ln>
                <a:solidFill>
                  <a:prstClr val="black"/>
                </a:solidFill>
                <a:effectLst/>
                <a:uLnTx/>
                <a:uFillTx/>
                <a:latin typeface="Open Sans"/>
                <a:ea typeface="+mn-ea"/>
                <a:cs typeface="+mn-cs"/>
              </a:rPr>
              <a:t> </a:t>
            </a:r>
            <a:endParaRPr kumimoji="0" lang="en-US" sz="1000" b="1" i="0" u="none" strike="noStrike" kern="1200" cap="none" spc="0" normalizeH="0" baseline="0" noProof="0">
              <a:ln>
                <a:noFill/>
              </a:ln>
              <a:solidFill>
                <a:prstClr val="black"/>
              </a:solidFill>
              <a:effectLst/>
              <a:uLnTx/>
              <a:uFillTx/>
              <a:latin typeface="Open Sans"/>
              <a:ea typeface="+mn-ea"/>
              <a:cs typeface="+mn-cs"/>
            </a:endParaRPr>
          </a:p>
        </p:txBody>
      </p:sp>
      <p:sp>
        <p:nvSpPr>
          <p:cNvPr id="105" name="Rectangle 104">
            <a:extLst>
              <a:ext uri="{FF2B5EF4-FFF2-40B4-BE49-F238E27FC236}">
                <a16:creationId xmlns:a16="http://schemas.microsoft.com/office/drawing/2014/main" id="{AB4F37AA-1C7D-1343-BC47-A4F7D2596403}"/>
              </a:ext>
            </a:extLst>
          </p:cNvPr>
          <p:cNvSpPr/>
          <p:nvPr/>
        </p:nvSpPr>
        <p:spPr>
          <a:xfrm>
            <a:off x="8373568" y="3513779"/>
            <a:ext cx="1067701" cy="492443"/>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prstClr val="black"/>
                </a:solidFill>
                <a:effectLst/>
                <a:uLnTx/>
                <a:uFillTx/>
                <a:latin typeface="Open Sans"/>
                <a:ea typeface="+mn-ea"/>
                <a:cs typeface="+mn-cs"/>
              </a:rPr>
              <a:t>56%</a:t>
            </a:r>
          </a:p>
        </p:txBody>
      </p:sp>
      <p:sp>
        <p:nvSpPr>
          <p:cNvPr id="106" name="Rectangle 105">
            <a:extLst>
              <a:ext uri="{FF2B5EF4-FFF2-40B4-BE49-F238E27FC236}">
                <a16:creationId xmlns:a16="http://schemas.microsoft.com/office/drawing/2014/main" id="{40AA22A1-5F33-4C40-B892-8D6632CC9667}"/>
              </a:ext>
            </a:extLst>
          </p:cNvPr>
          <p:cNvSpPr/>
          <p:nvPr/>
        </p:nvSpPr>
        <p:spPr>
          <a:xfrm>
            <a:off x="8362408" y="4312762"/>
            <a:ext cx="1078861" cy="615553"/>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Open Sans"/>
                <a:ea typeface="+mn-ea"/>
                <a:cs typeface="+mn-cs"/>
              </a:rPr>
              <a:t>increase in the usage of ZBB in 2017 compared to 2016</a:t>
            </a:r>
            <a:r>
              <a:rPr kumimoji="0" lang="en-US" sz="1000" b="0" i="0" u="none" strike="noStrike" kern="1200" cap="none" spc="0" normalizeH="0" baseline="30000" noProof="0">
                <a:ln>
                  <a:noFill/>
                </a:ln>
                <a:solidFill>
                  <a:prstClr val="black"/>
                </a:solidFill>
                <a:effectLst/>
                <a:uLnTx/>
                <a:uFillTx/>
                <a:latin typeface="Open Sans"/>
                <a:ea typeface="+mn-ea"/>
                <a:cs typeface="+mn-cs"/>
              </a:rPr>
              <a:t>3</a:t>
            </a:r>
            <a:endParaRPr kumimoji="0" lang="en-US" sz="1000" b="1" i="0" u="none" strike="noStrike" kern="1200" cap="none" spc="0" normalizeH="0" baseline="0" noProof="0">
              <a:ln>
                <a:noFill/>
              </a:ln>
              <a:solidFill>
                <a:prstClr val="black"/>
              </a:solidFill>
              <a:effectLst/>
              <a:uLnTx/>
              <a:uFillTx/>
              <a:latin typeface="Open Sans"/>
              <a:ea typeface="+mn-ea"/>
              <a:cs typeface="+mn-cs"/>
            </a:endParaRPr>
          </a:p>
        </p:txBody>
      </p:sp>
      <p:sp>
        <p:nvSpPr>
          <p:cNvPr id="108" name="Rectangle 107">
            <a:extLst>
              <a:ext uri="{FF2B5EF4-FFF2-40B4-BE49-F238E27FC236}">
                <a16:creationId xmlns:a16="http://schemas.microsoft.com/office/drawing/2014/main" id="{9B0162B7-D92B-9149-BECD-F938D04AEABD}"/>
              </a:ext>
            </a:extLst>
          </p:cNvPr>
          <p:cNvSpPr/>
          <p:nvPr/>
        </p:nvSpPr>
        <p:spPr>
          <a:xfrm>
            <a:off x="10016611" y="3517084"/>
            <a:ext cx="1373192" cy="492443"/>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prstClr val="black"/>
                </a:solidFill>
                <a:effectLst/>
                <a:uLnTx/>
                <a:uFillTx/>
                <a:latin typeface="Open Sans"/>
                <a:ea typeface="+mn-ea"/>
                <a:cs typeface="+mn-cs"/>
              </a:rPr>
              <a:t>$280M</a:t>
            </a:r>
          </a:p>
        </p:txBody>
      </p:sp>
      <p:sp>
        <p:nvSpPr>
          <p:cNvPr id="109" name="Rectangle 108">
            <a:extLst>
              <a:ext uri="{FF2B5EF4-FFF2-40B4-BE49-F238E27FC236}">
                <a16:creationId xmlns:a16="http://schemas.microsoft.com/office/drawing/2014/main" id="{307A6DCC-3DE6-FC49-90CE-729829562D83}"/>
              </a:ext>
            </a:extLst>
          </p:cNvPr>
          <p:cNvSpPr/>
          <p:nvPr/>
        </p:nvSpPr>
        <p:spPr>
          <a:xfrm>
            <a:off x="10069982" y="4310060"/>
            <a:ext cx="1293632" cy="461665"/>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Open Sans"/>
                <a:ea typeface="+mn-ea"/>
                <a:cs typeface="+mn-cs"/>
              </a:rPr>
              <a:t>on average saved by firms per year with the help of ZBB</a:t>
            </a:r>
            <a:r>
              <a:rPr kumimoji="0" lang="en-US" sz="1000" b="0" i="0" u="none" strike="noStrike" kern="1200" cap="none" spc="0" normalizeH="0" baseline="30000" noProof="0">
                <a:ln>
                  <a:noFill/>
                </a:ln>
                <a:solidFill>
                  <a:prstClr val="black"/>
                </a:solidFill>
                <a:effectLst/>
                <a:uLnTx/>
                <a:uFillTx/>
                <a:latin typeface="Open Sans"/>
                <a:ea typeface="+mn-ea"/>
                <a:cs typeface="+mn-cs"/>
              </a:rPr>
              <a:t>3</a:t>
            </a:r>
            <a:endParaRPr kumimoji="0" lang="en-US" sz="1000" b="1" i="0" u="none" strike="noStrike" kern="1200" cap="none" spc="0" normalizeH="0" baseline="0" noProof="0">
              <a:ln>
                <a:noFill/>
              </a:ln>
              <a:solidFill>
                <a:prstClr val="black"/>
              </a:solidFill>
              <a:effectLst/>
              <a:uLnTx/>
              <a:uFillTx/>
              <a:latin typeface="Open Sans"/>
              <a:ea typeface="+mn-ea"/>
              <a:cs typeface="+mn-cs"/>
            </a:endParaRPr>
          </a:p>
        </p:txBody>
      </p:sp>
      <p:sp>
        <p:nvSpPr>
          <p:cNvPr id="110" name="Rectangle 109">
            <a:extLst>
              <a:ext uri="{FF2B5EF4-FFF2-40B4-BE49-F238E27FC236}">
                <a16:creationId xmlns:a16="http://schemas.microsoft.com/office/drawing/2014/main" id="{74246D6F-297D-F44C-9522-229A5B278868}"/>
              </a:ext>
            </a:extLst>
          </p:cNvPr>
          <p:cNvSpPr/>
          <p:nvPr/>
        </p:nvSpPr>
        <p:spPr>
          <a:xfrm>
            <a:off x="480256" y="6191440"/>
            <a:ext cx="4789261" cy="323165"/>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tab pos="457200" algn="l"/>
                <a:tab pos="2286000" algn="l"/>
              </a:tabLst>
              <a:defRPr/>
            </a:pPr>
            <a:r>
              <a:rPr kumimoji="0" lang="en-US" sz="700" b="0" i="0" u="none" strike="noStrike" kern="1200" cap="none" spc="0" normalizeH="0" baseline="0" noProof="0">
                <a:ln>
                  <a:noFill/>
                </a:ln>
                <a:solidFill>
                  <a:srgbClr val="000000"/>
                </a:solidFill>
                <a:effectLst/>
                <a:uLnTx/>
                <a:uFillTx/>
                <a:latin typeface="Open Sans"/>
                <a:ea typeface="Verdana" panose="020B0604030504040204" pitchFamily="34" charset="0"/>
                <a:cs typeface="Verdana" panose="020B0604030504040204" pitchFamily="34" charset="0"/>
              </a:rPr>
              <a:t>1. Deloitte CIP Global Powers of Retailing 2018 Report</a:t>
            </a:r>
          </a:p>
          <a:p>
            <a:pPr marL="0" marR="0" lvl="0" indent="0" algn="l" defTabSz="914400" rtl="0" eaLnBrk="1" fontAlgn="auto" latinLnBrk="0" hangingPunct="1">
              <a:lnSpc>
                <a:spcPct val="100000"/>
              </a:lnSpc>
              <a:spcBef>
                <a:spcPts val="0"/>
              </a:spcBef>
              <a:spcAft>
                <a:spcPts val="0"/>
              </a:spcAft>
              <a:buClrTx/>
              <a:buSzTx/>
              <a:buFontTx/>
              <a:buNone/>
              <a:tabLst>
                <a:tab pos="457200" algn="l"/>
                <a:tab pos="2286000" algn="l"/>
              </a:tabLst>
              <a:defRPr/>
            </a:pPr>
            <a:r>
              <a:rPr kumimoji="0" lang="en-US" sz="700" b="0" i="0" u="none" strike="noStrike" kern="0" cap="none" spc="0" normalizeH="0" baseline="0" noProof="0">
                <a:ln>
                  <a:noFill/>
                </a:ln>
                <a:solidFill>
                  <a:srgbClr val="000000"/>
                </a:solidFill>
                <a:effectLst/>
                <a:uLnTx/>
                <a:uFillTx/>
                <a:latin typeface="Open Sans"/>
                <a:ea typeface="Verdana" panose="020B0604030504040204" pitchFamily="34" charset="0"/>
                <a:cs typeface="Verdana" panose="020B0604030504040204" pitchFamily="34" charset="0"/>
              </a:rPr>
              <a:t>2</a:t>
            </a:r>
            <a:r>
              <a:rPr kumimoji="0" lang="en-US" sz="700" b="0" i="0" u="none" strike="noStrike" kern="1200" cap="none" spc="0" normalizeH="0" baseline="0" noProof="0">
                <a:ln>
                  <a:noFill/>
                </a:ln>
                <a:solidFill>
                  <a:srgbClr val="000000"/>
                </a:solidFill>
                <a:effectLst/>
                <a:uLnTx/>
                <a:uFillTx/>
                <a:latin typeface="Open Sans"/>
                <a:ea typeface="Verdana" panose="020B0604030504040204" pitchFamily="34" charset="0"/>
                <a:cs typeface="Verdana" panose="020B0604030504040204" pitchFamily="34" charset="0"/>
              </a:rPr>
              <a:t>. Deloitte Commercial spend in consumer products: 2016</a:t>
            </a:r>
          </a:p>
          <a:p>
            <a:pPr marL="0" marR="0" lvl="0" indent="0" algn="l" defTabSz="914400" rtl="0" eaLnBrk="1" fontAlgn="auto" latinLnBrk="0" hangingPunct="1">
              <a:lnSpc>
                <a:spcPct val="100000"/>
              </a:lnSpc>
              <a:spcBef>
                <a:spcPts val="0"/>
              </a:spcBef>
              <a:spcAft>
                <a:spcPts val="0"/>
              </a:spcAft>
              <a:buClrTx/>
              <a:buSzTx/>
              <a:buFontTx/>
              <a:buNone/>
              <a:tabLst>
                <a:tab pos="457200" algn="l"/>
                <a:tab pos="2286000" algn="l"/>
              </a:tabLst>
              <a:defRPr/>
            </a:pPr>
            <a:r>
              <a:rPr kumimoji="0" lang="en-US" sz="700" b="0" i="0" u="none" strike="noStrike" kern="1200" cap="none" spc="0" normalizeH="0" baseline="0" noProof="0">
                <a:ln>
                  <a:noFill/>
                </a:ln>
                <a:solidFill>
                  <a:srgbClr val="000000"/>
                </a:solidFill>
                <a:effectLst/>
                <a:uLnTx/>
                <a:uFillTx/>
                <a:latin typeface="Open Sans"/>
                <a:ea typeface="Verdana" panose="020B0604030504040204" pitchFamily="34" charset="0"/>
                <a:cs typeface="Verdana" panose="020B0604030504040204" pitchFamily="34" charset="0"/>
              </a:rPr>
              <a:t>3. “Global Companies Extend Use of Zero-Based Budgeting to Slash Costs” Wall Street Journal 2018</a:t>
            </a:r>
          </a:p>
        </p:txBody>
      </p:sp>
      <p:sp>
        <p:nvSpPr>
          <p:cNvPr id="111" name="TextBox 110"/>
          <p:cNvSpPr txBox="1"/>
          <p:nvPr/>
        </p:nvSpPr>
        <p:spPr>
          <a:xfrm>
            <a:off x="475330" y="2500544"/>
            <a:ext cx="52105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small" spc="600" normalizeH="0" baseline="0" noProof="0">
                <a:ln>
                  <a:noFill/>
                </a:ln>
                <a:solidFill>
                  <a:prstClr val="black"/>
                </a:solidFill>
                <a:effectLst/>
                <a:uLnTx/>
                <a:uFillTx/>
                <a:latin typeface="Open Sans"/>
                <a:ea typeface="+mn-ea"/>
                <a:cs typeface="Open Sans"/>
              </a:rPr>
              <a:t>ECONOMIC TRENDS</a:t>
            </a:r>
            <a:r>
              <a:rPr kumimoji="0" lang="en-US" sz="1000" b="0" i="0" u="none" strike="noStrike" kern="1200" cap="small" spc="600" normalizeH="0" baseline="30000" noProof="0">
                <a:ln>
                  <a:noFill/>
                </a:ln>
                <a:solidFill>
                  <a:prstClr val="black"/>
                </a:solidFill>
                <a:effectLst/>
                <a:uLnTx/>
                <a:uFillTx/>
                <a:latin typeface="Open Sans"/>
                <a:ea typeface="+mn-ea"/>
                <a:cs typeface="Open Sans"/>
              </a:rPr>
              <a:t>1</a:t>
            </a:r>
          </a:p>
        </p:txBody>
      </p:sp>
      <p:sp>
        <p:nvSpPr>
          <p:cNvPr id="113" name="TextBox 112"/>
          <p:cNvSpPr txBox="1"/>
          <p:nvPr/>
        </p:nvSpPr>
        <p:spPr>
          <a:xfrm>
            <a:off x="4367009" y="4283423"/>
            <a:ext cx="1276455" cy="27699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Open Sans"/>
                <a:ea typeface="+mn-ea"/>
                <a:cs typeface="+mn-cs"/>
              </a:rPr>
              <a:t>2018 average </a:t>
            </a:r>
            <a:br>
              <a:rPr kumimoji="0" lang="en-US" sz="900" b="0" i="0" u="none" strike="noStrike" kern="1200" cap="none" spc="0" normalizeH="0" baseline="0" noProof="0">
                <a:ln>
                  <a:noFill/>
                </a:ln>
                <a:solidFill>
                  <a:prstClr val="black"/>
                </a:solidFill>
                <a:effectLst/>
                <a:uLnTx/>
                <a:uFillTx/>
                <a:latin typeface="Open Sans"/>
                <a:ea typeface="+mn-ea"/>
                <a:cs typeface="+mn-cs"/>
              </a:rPr>
            </a:br>
            <a:r>
              <a:rPr kumimoji="0" lang="en-US" sz="900" b="0" i="0" u="none" strike="noStrike" kern="1200" cap="none" spc="0" normalizeH="0" baseline="0" noProof="0">
                <a:ln>
                  <a:noFill/>
                </a:ln>
                <a:solidFill>
                  <a:prstClr val="black"/>
                </a:solidFill>
                <a:effectLst/>
                <a:uLnTx/>
                <a:uFillTx/>
                <a:latin typeface="Open Sans"/>
                <a:ea typeface="+mn-ea"/>
                <a:cs typeface="+mn-cs"/>
              </a:rPr>
              <a:t>US inflation</a:t>
            </a:r>
          </a:p>
        </p:txBody>
      </p:sp>
      <p:sp>
        <p:nvSpPr>
          <p:cNvPr id="117" name="Rectangle 116"/>
          <p:cNvSpPr/>
          <p:nvPr/>
        </p:nvSpPr>
        <p:spPr>
          <a:xfrm>
            <a:off x="4354635" y="5232120"/>
            <a:ext cx="1149475" cy="553998"/>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Open Sans"/>
                <a:ea typeface="+mn-ea"/>
                <a:cs typeface="+mn-cs"/>
              </a:rPr>
              <a:t>Sharp rise in asset </a:t>
            </a:r>
            <a:br>
              <a:rPr kumimoji="0" lang="en-US" sz="900" b="0" i="0" u="none" strike="noStrike" kern="1200" cap="none" spc="0" normalizeH="0" baseline="0" noProof="0">
                <a:ln>
                  <a:noFill/>
                </a:ln>
                <a:solidFill>
                  <a:prstClr val="black"/>
                </a:solidFill>
                <a:effectLst/>
                <a:uLnTx/>
                <a:uFillTx/>
                <a:latin typeface="Open Sans"/>
                <a:ea typeface="+mn-ea"/>
                <a:cs typeface="+mn-cs"/>
              </a:rPr>
            </a:br>
            <a:r>
              <a:rPr kumimoji="0" lang="en-US" sz="900" b="0" i="0" u="none" strike="noStrike" kern="1200" cap="none" spc="0" normalizeH="0" baseline="0" noProof="0">
                <a:ln>
                  <a:noFill/>
                </a:ln>
                <a:solidFill>
                  <a:prstClr val="black"/>
                </a:solidFill>
                <a:effectLst/>
                <a:uLnTx/>
                <a:uFillTx/>
                <a:latin typeface="Open Sans"/>
                <a:ea typeface="+mn-ea"/>
                <a:cs typeface="+mn-cs"/>
              </a:rPr>
              <a:t>prices including </a:t>
            </a:r>
            <a:r>
              <a:rPr kumimoji="0" lang="en-US" sz="900" b="1" i="0" u="none" strike="noStrike" kern="1200" cap="none" spc="0" normalizeH="0" baseline="0" noProof="0">
                <a:ln>
                  <a:noFill/>
                </a:ln>
                <a:solidFill>
                  <a:prstClr val="black"/>
                </a:solidFill>
                <a:effectLst/>
                <a:uLnTx/>
                <a:uFillTx/>
                <a:latin typeface="Open Sans"/>
                <a:ea typeface="+mn-ea"/>
                <a:cs typeface="+mn-cs"/>
              </a:rPr>
              <a:t>equities, bonds, and property</a:t>
            </a:r>
          </a:p>
        </p:txBody>
      </p:sp>
      <p:sp>
        <p:nvSpPr>
          <p:cNvPr id="52" name="TextBox 51">
            <a:extLst>
              <a:ext uri="{FF2B5EF4-FFF2-40B4-BE49-F238E27FC236}">
                <a16:creationId xmlns:a16="http://schemas.microsoft.com/office/drawing/2014/main" id="{63657948-412F-0741-A29B-3469502E3449}"/>
              </a:ext>
            </a:extLst>
          </p:cNvPr>
          <p:cNvSpPr txBox="1"/>
          <p:nvPr/>
        </p:nvSpPr>
        <p:spPr>
          <a:xfrm>
            <a:off x="3002043" y="4244511"/>
            <a:ext cx="882221" cy="369332"/>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lumMod val="75000"/>
                  </a:prstClr>
                </a:solidFill>
                <a:effectLst/>
                <a:uLnTx/>
                <a:uFillTx/>
                <a:latin typeface="Open Sans"/>
                <a:ea typeface="+mn-ea"/>
                <a:cs typeface="+mn-cs"/>
              </a:rPr>
              <a:t>1.9%</a:t>
            </a:r>
            <a:endParaRPr kumimoji="0" lang="en-US" sz="2400" b="0" i="0" u="none" strike="noStrike" kern="1200" cap="none" spc="0" normalizeH="0" baseline="0" noProof="0">
              <a:ln>
                <a:noFill/>
              </a:ln>
              <a:solidFill>
                <a:prstClr val="white">
                  <a:lumMod val="75000"/>
                </a:prstClr>
              </a:solidFill>
              <a:effectLst/>
              <a:uLnTx/>
              <a:uFillTx/>
              <a:latin typeface="Open Sans"/>
              <a:ea typeface="+mn-ea"/>
              <a:cs typeface="+mn-cs"/>
            </a:endParaRPr>
          </a:p>
        </p:txBody>
      </p:sp>
      <p:cxnSp>
        <p:nvCxnSpPr>
          <p:cNvPr id="8" name="Straight Connector 7">
            <a:extLst>
              <a:ext uri="{FF2B5EF4-FFF2-40B4-BE49-F238E27FC236}">
                <a16:creationId xmlns:a16="http://schemas.microsoft.com/office/drawing/2014/main" id="{24A82605-5818-CB4F-978E-69BB3C2579CD}"/>
              </a:ext>
            </a:extLst>
          </p:cNvPr>
          <p:cNvCxnSpPr/>
          <p:nvPr/>
        </p:nvCxnSpPr>
        <p:spPr>
          <a:xfrm>
            <a:off x="667554" y="3905363"/>
            <a:ext cx="485047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D56DC5C2-1311-FB41-84E8-60294D0A123A}"/>
              </a:ext>
            </a:extLst>
          </p:cNvPr>
          <p:cNvCxnSpPr/>
          <p:nvPr/>
        </p:nvCxnSpPr>
        <p:spPr>
          <a:xfrm>
            <a:off x="667554" y="4904491"/>
            <a:ext cx="485047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3666BA0-FBD9-4A4B-A633-1F1D96DCCD08}"/>
              </a:ext>
            </a:extLst>
          </p:cNvPr>
          <p:cNvCxnSpPr>
            <a:cxnSpLocks/>
          </p:cNvCxnSpPr>
          <p:nvPr/>
        </p:nvCxnSpPr>
        <p:spPr>
          <a:xfrm>
            <a:off x="8075498" y="3550305"/>
            <a:ext cx="0" cy="19722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6F786ED-3EDC-8148-9A0B-A407B3F8A69D}"/>
              </a:ext>
            </a:extLst>
          </p:cNvPr>
          <p:cNvCxnSpPr>
            <a:cxnSpLocks/>
          </p:cNvCxnSpPr>
          <p:nvPr/>
        </p:nvCxnSpPr>
        <p:spPr>
          <a:xfrm>
            <a:off x="9734580" y="3563362"/>
            <a:ext cx="0" cy="19722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19A8DCCD-0821-FD4E-A686-8130E5C456D3}"/>
              </a:ext>
            </a:extLst>
          </p:cNvPr>
          <p:cNvCxnSpPr>
            <a:cxnSpLocks/>
          </p:cNvCxnSpPr>
          <p:nvPr/>
        </p:nvCxnSpPr>
        <p:spPr>
          <a:xfrm>
            <a:off x="6728982" y="4118065"/>
            <a:ext cx="1067701"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9EF5844-B259-EB40-BE07-E340B49CA144}"/>
              </a:ext>
            </a:extLst>
          </p:cNvPr>
          <p:cNvCxnSpPr>
            <a:cxnSpLocks/>
          </p:cNvCxnSpPr>
          <p:nvPr/>
        </p:nvCxnSpPr>
        <p:spPr>
          <a:xfrm>
            <a:off x="8362408" y="4112756"/>
            <a:ext cx="1067701"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67A2A3C-FDC9-3443-9240-657E1458B883}"/>
              </a:ext>
            </a:extLst>
          </p:cNvPr>
          <p:cNvCxnSpPr>
            <a:cxnSpLocks/>
          </p:cNvCxnSpPr>
          <p:nvPr/>
        </p:nvCxnSpPr>
        <p:spPr>
          <a:xfrm>
            <a:off x="10011204" y="4102365"/>
            <a:ext cx="1373192"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DA51E7C-A4DE-D747-8692-8255D7160172}"/>
              </a:ext>
            </a:extLst>
          </p:cNvPr>
          <p:cNvCxnSpPr>
            <a:cxnSpLocks/>
          </p:cNvCxnSpPr>
          <p:nvPr/>
        </p:nvCxnSpPr>
        <p:spPr>
          <a:xfrm>
            <a:off x="4121263" y="4231987"/>
            <a:ext cx="0" cy="377182"/>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219AC5C-2B61-2B49-BCF2-03B99F948E0E}"/>
              </a:ext>
            </a:extLst>
          </p:cNvPr>
          <p:cNvCxnSpPr>
            <a:cxnSpLocks/>
          </p:cNvCxnSpPr>
          <p:nvPr/>
        </p:nvCxnSpPr>
        <p:spPr>
          <a:xfrm>
            <a:off x="4124262" y="5232120"/>
            <a:ext cx="0" cy="581387"/>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6" name="Graphic 4">
            <a:extLst>
              <a:ext uri="{FF2B5EF4-FFF2-40B4-BE49-F238E27FC236}">
                <a16:creationId xmlns:a16="http://schemas.microsoft.com/office/drawing/2014/main" id="{84EC0819-952F-5A41-BBA3-CF76C98783E3}"/>
              </a:ext>
            </a:extLst>
          </p:cNvPr>
          <p:cNvSpPr/>
          <p:nvPr/>
        </p:nvSpPr>
        <p:spPr>
          <a:xfrm rot="2781340">
            <a:off x="3440821" y="5222787"/>
            <a:ext cx="367860" cy="615058"/>
          </a:xfrm>
          <a:custGeom>
            <a:avLst/>
            <a:gdLst>
              <a:gd name="connsiteX0" fmla="*/ 70289 w 131632"/>
              <a:gd name="connsiteY0" fmla="*/ 1756 h 220087"/>
              <a:gd name="connsiteX1" fmla="*/ 68373 w 131632"/>
              <a:gd name="connsiteY1" fmla="*/ 479 h 220087"/>
              <a:gd name="connsiteX2" fmla="*/ 63260 w 131632"/>
              <a:gd name="connsiteY2" fmla="*/ 479 h 220087"/>
              <a:gd name="connsiteX3" fmla="*/ 61343 w 131632"/>
              <a:gd name="connsiteY3" fmla="*/ 1756 h 220087"/>
              <a:gd name="connsiteX4" fmla="*/ 1917 w 131632"/>
              <a:gd name="connsiteY4" fmla="*/ 61127 h 220087"/>
              <a:gd name="connsiteX5" fmla="*/ 1917 w 131632"/>
              <a:gd name="connsiteY5" fmla="*/ 70064 h 220087"/>
              <a:gd name="connsiteX6" fmla="*/ 10863 w 131632"/>
              <a:gd name="connsiteY6" fmla="*/ 70064 h 220087"/>
              <a:gd name="connsiteX7" fmla="*/ 10863 w 131632"/>
              <a:gd name="connsiteY7" fmla="*/ 70064 h 220087"/>
              <a:gd name="connsiteX8" fmla="*/ 59427 w 131632"/>
              <a:gd name="connsiteY8" fmla="*/ 21546 h 220087"/>
              <a:gd name="connsiteX9" fmla="*/ 59427 w 131632"/>
              <a:gd name="connsiteY9" fmla="*/ 213704 h 220087"/>
              <a:gd name="connsiteX10" fmla="*/ 65816 w 131632"/>
              <a:gd name="connsiteY10" fmla="*/ 220088 h 220087"/>
              <a:gd name="connsiteX11" fmla="*/ 72206 w 131632"/>
              <a:gd name="connsiteY11" fmla="*/ 213704 h 220087"/>
              <a:gd name="connsiteX12" fmla="*/ 72206 w 131632"/>
              <a:gd name="connsiteY12" fmla="*/ 21546 h 220087"/>
              <a:gd name="connsiteX13" fmla="*/ 120770 w 131632"/>
              <a:gd name="connsiteY13" fmla="*/ 70064 h 220087"/>
              <a:gd name="connsiteX14" fmla="*/ 125242 w 131632"/>
              <a:gd name="connsiteY14" fmla="*/ 71979 h 220087"/>
              <a:gd name="connsiteX15" fmla="*/ 129716 w 131632"/>
              <a:gd name="connsiteY15" fmla="*/ 70064 h 220087"/>
              <a:gd name="connsiteX16" fmla="*/ 129716 w 131632"/>
              <a:gd name="connsiteY16" fmla="*/ 61127 h 220087"/>
              <a:gd name="connsiteX17" fmla="*/ 70289 w 131632"/>
              <a:gd name="connsiteY17" fmla="*/ 1756 h 22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632" h="220087">
                <a:moveTo>
                  <a:pt x="70289" y="1756"/>
                </a:moveTo>
                <a:cubicBezTo>
                  <a:pt x="69650" y="1117"/>
                  <a:pt x="69011" y="479"/>
                  <a:pt x="68373" y="479"/>
                </a:cubicBezTo>
                <a:cubicBezTo>
                  <a:pt x="67094" y="-160"/>
                  <a:pt x="65178" y="-160"/>
                  <a:pt x="63260" y="479"/>
                </a:cubicBezTo>
                <a:cubicBezTo>
                  <a:pt x="62622" y="1117"/>
                  <a:pt x="61983" y="1117"/>
                  <a:pt x="61343" y="1756"/>
                </a:cubicBezTo>
                <a:lnTo>
                  <a:pt x="1917" y="61127"/>
                </a:lnTo>
                <a:cubicBezTo>
                  <a:pt x="-639" y="63680"/>
                  <a:pt x="-639" y="67511"/>
                  <a:pt x="1917" y="70064"/>
                </a:cubicBezTo>
                <a:cubicBezTo>
                  <a:pt x="4473" y="72618"/>
                  <a:pt x="8307" y="72618"/>
                  <a:pt x="10863" y="70064"/>
                </a:cubicBezTo>
                <a:cubicBezTo>
                  <a:pt x="10863" y="70064"/>
                  <a:pt x="10863" y="70064"/>
                  <a:pt x="10863" y="70064"/>
                </a:cubicBezTo>
                <a:lnTo>
                  <a:pt x="59427" y="21546"/>
                </a:lnTo>
                <a:lnTo>
                  <a:pt x="59427" y="213704"/>
                </a:lnTo>
                <a:cubicBezTo>
                  <a:pt x="59427" y="217534"/>
                  <a:pt x="61983" y="220088"/>
                  <a:pt x="65816" y="220088"/>
                </a:cubicBezTo>
                <a:cubicBezTo>
                  <a:pt x="69650" y="220088"/>
                  <a:pt x="72206" y="217534"/>
                  <a:pt x="72206" y="213704"/>
                </a:cubicBezTo>
                <a:lnTo>
                  <a:pt x="72206" y="21546"/>
                </a:lnTo>
                <a:lnTo>
                  <a:pt x="120770" y="70064"/>
                </a:lnTo>
                <a:cubicBezTo>
                  <a:pt x="122047" y="71341"/>
                  <a:pt x="123326" y="71979"/>
                  <a:pt x="125242" y="71979"/>
                </a:cubicBezTo>
                <a:cubicBezTo>
                  <a:pt x="127160" y="71979"/>
                  <a:pt x="128437" y="71341"/>
                  <a:pt x="129716" y="70064"/>
                </a:cubicBezTo>
                <a:cubicBezTo>
                  <a:pt x="132272" y="67511"/>
                  <a:pt x="132272" y="63680"/>
                  <a:pt x="129716" y="61127"/>
                </a:cubicBezTo>
                <a:lnTo>
                  <a:pt x="70289" y="1756"/>
                </a:lnTo>
                <a:close/>
              </a:path>
            </a:pathLst>
          </a:custGeom>
          <a:solidFill>
            <a:schemeClr val="bg1">
              <a:lumMod val="75000"/>
            </a:schemeClr>
          </a:solid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27" name="Graphic 4">
            <a:extLst>
              <a:ext uri="{FF2B5EF4-FFF2-40B4-BE49-F238E27FC236}">
                <a16:creationId xmlns:a16="http://schemas.microsoft.com/office/drawing/2014/main" id="{94B4BEE5-7922-CD4E-AA7E-039D6136F72E}"/>
              </a:ext>
            </a:extLst>
          </p:cNvPr>
          <p:cNvGrpSpPr/>
          <p:nvPr/>
        </p:nvGrpSpPr>
        <p:grpSpPr>
          <a:xfrm>
            <a:off x="654349" y="3087975"/>
            <a:ext cx="546296" cy="545781"/>
            <a:chOff x="3607758" y="918179"/>
            <a:chExt cx="361674" cy="361333"/>
          </a:xfrm>
          <a:solidFill>
            <a:schemeClr val="accent1"/>
          </a:solidFill>
        </p:grpSpPr>
        <p:sp>
          <p:nvSpPr>
            <p:cNvPr id="128" name="Graphic 4">
              <a:extLst>
                <a:ext uri="{FF2B5EF4-FFF2-40B4-BE49-F238E27FC236}">
                  <a16:creationId xmlns:a16="http://schemas.microsoft.com/office/drawing/2014/main" id="{914F5EEA-BED3-8B4D-98CA-C4E49709B228}"/>
                </a:ext>
              </a:extLst>
            </p:cNvPr>
            <p:cNvSpPr/>
            <p:nvPr/>
          </p:nvSpPr>
          <p:spPr>
            <a:xfrm>
              <a:off x="3607758" y="918179"/>
              <a:ext cx="361674" cy="361333"/>
            </a:xfrm>
            <a:custGeom>
              <a:avLst/>
              <a:gdLst>
                <a:gd name="connsiteX0" fmla="*/ 180836 w 361674"/>
                <a:gd name="connsiteY0" fmla="*/ 0 h 361333"/>
                <a:gd name="connsiteX1" fmla="*/ 0 w 361674"/>
                <a:gd name="connsiteY1" fmla="*/ 180667 h 361333"/>
                <a:gd name="connsiteX2" fmla="*/ 180836 w 361674"/>
                <a:gd name="connsiteY2" fmla="*/ 361333 h 361333"/>
                <a:gd name="connsiteX3" fmla="*/ 361671 w 361674"/>
                <a:gd name="connsiteY3" fmla="*/ 180667 h 361333"/>
                <a:gd name="connsiteX4" fmla="*/ 180836 w 361674"/>
                <a:gd name="connsiteY4" fmla="*/ 0 h 361333"/>
                <a:gd name="connsiteX5" fmla="*/ 180836 w 361674"/>
                <a:gd name="connsiteY5" fmla="*/ 349204 h 361333"/>
                <a:gd name="connsiteX6" fmla="*/ 12780 w 361674"/>
                <a:gd name="connsiteY6" fmla="*/ 181305 h 361333"/>
                <a:gd name="connsiteX7" fmla="*/ 180836 w 361674"/>
                <a:gd name="connsiteY7" fmla="*/ 13406 h 361333"/>
                <a:gd name="connsiteX8" fmla="*/ 348891 w 361674"/>
                <a:gd name="connsiteY8" fmla="*/ 181305 h 361333"/>
                <a:gd name="connsiteX9" fmla="*/ 180836 w 361674"/>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4" h="361333">
                  <a:moveTo>
                    <a:pt x="180836" y="0"/>
                  </a:moveTo>
                  <a:cubicBezTo>
                    <a:pt x="80513" y="0"/>
                    <a:pt x="0" y="81077"/>
                    <a:pt x="0" y="180667"/>
                  </a:cubicBezTo>
                  <a:cubicBezTo>
                    <a:pt x="0" y="280895"/>
                    <a:pt x="81152" y="361333"/>
                    <a:pt x="180836" y="361333"/>
                  </a:cubicBezTo>
                  <a:cubicBezTo>
                    <a:pt x="281157" y="361333"/>
                    <a:pt x="361671" y="280257"/>
                    <a:pt x="361671" y="180667"/>
                  </a:cubicBezTo>
                  <a:cubicBezTo>
                    <a:pt x="362310" y="81077"/>
                    <a:pt x="281157" y="0"/>
                    <a:pt x="180836" y="0"/>
                  </a:cubicBezTo>
                  <a:close/>
                  <a:moveTo>
                    <a:pt x="180836" y="349204"/>
                  </a:moveTo>
                  <a:cubicBezTo>
                    <a:pt x="88181" y="349204"/>
                    <a:pt x="12780" y="273873"/>
                    <a:pt x="12780" y="181305"/>
                  </a:cubicBezTo>
                  <a:cubicBezTo>
                    <a:pt x="12780" y="88737"/>
                    <a:pt x="88181" y="13406"/>
                    <a:pt x="180836" y="13406"/>
                  </a:cubicBezTo>
                  <a:cubicBezTo>
                    <a:pt x="273490" y="13406"/>
                    <a:pt x="348891" y="88737"/>
                    <a:pt x="348891" y="181305"/>
                  </a:cubicBezTo>
                  <a:cubicBezTo>
                    <a:pt x="349530" y="273234"/>
                    <a:pt x="274128" y="349204"/>
                    <a:pt x="180836"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9" name="Graphic 4">
              <a:extLst>
                <a:ext uri="{FF2B5EF4-FFF2-40B4-BE49-F238E27FC236}">
                  <a16:creationId xmlns:a16="http://schemas.microsoft.com/office/drawing/2014/main" id="{2BBD29BD-EFF5-B64D-9B93-80F3A761ABC1}"/>
                </a:ext>
              </a:extLst>
            </p:cNvPr>
            <p:cNvSpPr/>
            <p:nvPr/>
          </p:nvSpPr>
          <p:spPr>
            <a:xfrm>
              <a:off x="3683798" y="1021599"/>
              <a:ext cx="210229" cy="153854"/>
            </a:xfrm>
            <a:custGeom>
              <a:avLst/>
              <a:gdLst>
                <a:gd name="connsiteX0" fmla="*/ 203839 w 210229"/>
                <a:gd name="connsiteY0" fmla="*/ 141086 h 153854"/>
                <a:gd name="connsiteX1" fmla="*/ 12780 w 210229"/>
                <a:gd name="connsiteY1" fmla="*/ 141086 h 153854"/>
                <a:gd name="connsiteX2" fmla="*/ 12780 w 210229"/>
                <a:gd name="connsiteY2" fmla="*/ 6384 h 153854"/>
                <a:gd name="connsiteX3" fmla="*/ 6390 w 210229"/>
                <a:gd name="connsiteY3" fmla="*/ 0 h 153854"/>
                <a:gd name="connsiteX4" fmla="*/ 0 w 210229"/>
                <a:gd name="connsiteY4" fmla="*/ 6384 h 153854"/>
                <a:gd name="connsiteX5" fmla="*/ 0 w 210229"/>
                <a:gd name="connsiteY5" fmla="*/ 147470 h 153854"/>
                <a:gd name="connsiteX6" fmla="*/ 6390 w 210229"/>
                <a:gd name="connsiteY6" fmla="*/ 153854 h 153854"/>
                <a:gd name="connsiteX7" fmla="*/ 203839 w 210229"/>
                <a:gd name="connsiteY7" fmla="*/ 153854 h 153854"/>
                <a:gd name="connsiteX8" fmla="*/ 210229 w 210229"/>
                <a:gd name="connsiteY8" fmla="*/ 147470 h 153854"/>
                <a:gd name="connsiteX9" fmla="*/ 203839 w 210229"/>
                <a:gd name="connsiteY9" fmla="*/ 141086 h 153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229" h="153854">
                  <a:moveTo>
                    <a:pt x="203839" y="141086"/>
                  </a:moveTo>
                  <a:lnTo>
                    <a:pt x="12780" y="141086"/>
                  </a:lnTo>
                  <a:lnTo>
                    <a:pt x="12780" y="6384"/>
                  </a:lnTo>
                  <a:cubicBezTo>
                    <a:pt x="12780" y="2554"/>
                    <a:pt x="10224" y="0"/>
                    <a:pt x="6390" y="0"/>
                  </a:cubicBezTo>
                  <a:cubicBezTo>
                    <a:pt x="2556" y="0"/>
                    <a:pt x="0" y="2554"/>
                    <a:pt x="0" y="6384"/>
                  </a:cubicBezTo>
                  <a:lnTo>
                    <a:pt x="0" y="147470"/>
                  </a:lnTo>
                  <a:cubicBezTo>
                    <a:pt x="0" y="151300"/>
                    <a:pt x="2556" y="153854"/>
                    <a:pt x="6390" y="153854"/>
                  </a:cubicBezTo>
                  <a:lnTo>
                    <a:pt x="203839" y="153854"/>
                  </a:lnTo>
                  <a:cubicBezTo>
                    <a:pt x="207673" y="153854"/>
                    <a:pt x="210229" y="151300"/>
                    <a:pt x="210229" y="147470"/>
                  </a:cubicBezTo>
                  <a:cubicBezTo>
                    <a:pt x="210229" y="143640"/>
                    <a:pt x="207034" y="141086"/>
                    <a:pt x="203839" y="141086"/>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0" name="Graphic 4">
              <a:extLst>
                <a:ext uri="{FF2B5EF4-FFF2-40B4-BE49-F238E27FC236}">
                  <a16:creationId xmlns:a16="http://schemas.microsoft.com/office/drawing/2014/main" id="{842B9DB3-881E-FA4F-A950-16C701EC0B4E}"/>
                </a:ext>
              </a:extLst>
            </p:cNvPr>
            <p:cNvSpPr/>
            <p:nvPr/>
          </p:nvSpPr>
          <p:spPr>
            <a:xfrm>
              <a:off x="3712553" y="1036282"/>
              <a:ext cx="181474" cy="97036"/>
            </a:xfrm>
            <a:custGeom>
              <a:avLst/>
              <a:gdLst>
                <a:gd name="connsiteX0" fmla="*/ 170611 w 181474"/>
                <a:gd name="connsiteY0" fmla="*/ 1915 h 97036"/>
                <a:gd name="connsiteX1" fmla="*/ 97766 w 181474"/>
                <a:gd name="connsiteY1" fmla="*/ 74693 h 97036"/>
                <a:gd name="connsiteX2" fmla="*/ 60065 w 181474"/>
                <a:gd name="connsiteY2" fmla="*/ 37027 h 97036"/>
                <a:gd name="connsiteX3" fmla="*/ 51119 w 181474"/>
                <a:gd name="connsiteY3" fmla="*/ 37027 h 97036"/>
                <a:gd name="connsiteX4" fmla="*/ 1917 w 181474"/>
                <a:gd name="connsiteY4" fmla="*/ 86184 h 97036"/>
                <a:gd name="connsiteX5" fmla="*/ 1917 w 181474"/>
                <a:gd name="connsiteY5" fmla="*/ 95121 h 97036"/>
                <a:gd name="connsiteX6" fmla="*/ 6390 w 181474"/>
                <a:gd name="connsiteY6" fmla="*/ 97036 h 97036"/>
                <a:gd name="connsiteX7" fmla="*/ 10863 w 181474"/>
                <a:gd name="connsiteY7" fmla="*/ 95121 h 97036"/>
                <a:gd name="connsiteX8" fmla="*/ 55592 w 181474"/>
                <a:gd name="connsiteY8" fmla="*/ 50433 h 97036"/>
                <a:gd name="connsiteX9" fmla="*/ 93293 w 181474"/>
                <a:gd name="connsiteY9" fmla="*/ 88099 h 97036"/>
                <a:gd name="connsiteX10" fmla="*/ 102239 w 181474"/>
                <a:gd name="connsiteY10" fmla="*/ 88099 h 97036"/>
                <a:gd name="connsiteX11" fmla="*/ 179557 w 181474"/>
                <a:gd name="connsiteY11" fmla="*/ 10853 h 97036"/>
                <a:gd name="connsiteX12" fmla="*/ 179557 w 181474"/>
                <a:gd name="connsiteY12" fmla="*/ 1915 h 97036"/>
                <a:gd name="connsiteX13" fmla="*/ 170611 w 181474"/>
                <a:gd name="connsiteY13" fmla="*/ 1915 h 97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1474" h="97036">
                  <a:moveTo>
                    <a:pt x="170611" y="1915"/>
                  </a:moveTo>
                  <a:lnTo>
                    <a:pt x="97766" y="74693"/>
                  </a:lnTo>
                  <a:lnTo>
                    <a:pt x="60065" y="37027"/>
                  </a:lnTo>
                  <a:cubicBezTo>
                    <a:pt x="57509" y="34474"/>
                    <a:pt x="53676" y="34474"/>
                    <a:pt x="51119" y="37027"/>
                  </a:cubicBezTo>
                  <a:lnTo>
                    <a:pt x="1917" y="86184"/>
                  </a:lnTo>
                  <a:cubicBezTo>
                    <a:pt x="-639" y="88737"/>
                    <a:pt x="-639" y="92568"/>
                    <a:pt x="1917" y="95121"/>
                  </a:cubicBezTo>
                  <a:cubicBezTo>
                    <a:pt x="3195" y="96398"/>
                    <a:pt x="5112" y="97036"/>
                    <a:pt x="6390" y="97036"/>
                  </a:cubicBezTo>
                  <a:cubicBezTo>
                    <a:pt x="7668" y="97036"/>
                    <a:pt x="9585" y="96398"/>
                    <a:pt x="10863" y="95121"/>
                  </a:cubicBezTo>
                  <a:lnTo>
                    <a:pt x="55592" y="50433"/>
                  </a:lnTo>
                  <a:lnTo>
                    <a:pt x="93293" y="88099"/>
                  </a:lnTo>
                  <a:cubicBezTo>
                    <a:pt x="95849" y="90652"/>
                    <a:pt x="99683" y="90652"/>
                    <a:pt x="102239" y="88099"/>
                  </a:cubicBezTo>
                  <a:lnTo>
                    <a:pt x="179557" y="10853"/>
                  </a:lnTo>
                  <a:cubicBezTo>
                    <a:pt x="182113" y="8299"/>
                    <a:pt x="182113" y="4469"/>
                    <a:pt x="179557" y="1915"/>
                  </a:cubicBezTo>
                  <a:cubicBezTo>
                    <a:pt x="177001" y="-638"/>
                    <a:pt x="173167" y="-638"/>
                    <a:pt x="170611" y="1915"/>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131" name="Graphic 4">
            <a:extLst>
              <a:ext uri="{FF2B5EF4-FFF2-40B4-BE49-F238E27FC236}">
                <a16:creationId xmlns:a16="http://schemas.microsoft.com/office/drawing/2014/main" id="{C690566E-E172-7B4B-B21C-79AA11C473FF}"/>
              </a:ext>
            </a:extLst>
          </p:cNvPr>
          <p:cNvGrpSpPr/>
          <p:nvPr/>
        </p:nvGrpSpPr>
        <p:grpSpPr>
          <a:xfrm>
            <a:off x="654776" y="4143084"/>
            <a:ext cx="546292" cy="545782"/>
            <a:chOff x="467104" y="918179"/>
            <a:chExt cx="362309" cy="361971"/>
          </a:xfrm>
          <a:solidFill>
            <a:schemeClr val="accent1"/>
          </a:solidFill>
        </p:grpSpPr>
        <p:sp>
          <p:nvSpPr>
            <p:cNvPr id="132" name="Graphic 4">
              <a:extLst>
                <a:ext uri="{FF2B5EF4-FFF2-40B4-BE49-F238E27FC236}">
                  <a16:creationId xmlns:a16="http://schemas.microsoft.com/office/drawing/2014/main" id="{A35C625E-C381-4348-A80C-64B6EC712D72}"/>
                </a:ext>
              </a:extLst>
            </p:cNvPr>
            <p:cNvSpPr/>
            <p:nvPr/>
          </p:nvSpPr>
          <p:spPr>
            <a:xfrm>
              <a:off x="467104" y="918179"/>
              <a:ext cx="362309" cy="361971"/>
            </a:xfrm>
            <a:custGeom>
              <a:avLst/>
              <a:gdLst>
                <a:gd name="connsiteX0" fmla="*/ 181474 w 362309"/>
                <a:gd name="connsiteY0" fmla="*/ 0 h 361971"/>
                <a:gd name="connsiteX1" fmla="*/ 0 w 362309"/>
                <a:gd name="connsiteY1" fmla="*/ 181305 h 361971"/>
                <a:gd name="connsiteX2" fmla="*/ 181474 w 362309"/>
                <a:gd name="connsiteY2" fmla="*/ 361972 h 361971"/>
                <a:gd name="connsiteX3" fmla="*/ 362309 w 362309"/>
                <a:gd name="connsiteY3" fmla="*/ 181305 h 361971"/>
                <a:gd name="connsiteX4" fmla="*/ 181474 w 362309"/>
                <a:gd name="connsiteY4" fmla="*/ 0 h 361971"/>
                <a:gd name="connsiteX5" fmla="*/ 181474 w 362309"/>
                <a:gd name="connsiteY5" fmla="*/ 0 h 361971"/>
                <a:gd name="connsiteX6" fmla="*/ 181474 w 362309"/>
                <a:gd name="connsiteY6" fmla="*/ 349204 h 361971"/>
                <a:gd name="connsiteX7" fmla="*/ 13419 w 362309"/>
                <a:gd name="connsiteY7" fmla="*/ 180667 h 361971"/>
                <a:gd name="connsiteX8" fmla="*/ 181474 w 362309"/>
                <a:gd name="connsiteY8" fmla="*/ 12768 h 361971"/>
                <a:gd name="connsiteX9" fmla="*/ 349530 w 362309"/>
                <a:gd name="connsiteY9" fmla="*/ 180667 h 361971"/>
                <a:gd name="connsiteX10" fmla="*/ 181474 w 362309"/>
                <a:gd name="connsiteY10"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2309" h="361971">
                  <a:moveTo>
                    <a:pt x="181474" y="0"/>
                  </a:moveTo>
                  <a:cubicBezTo>
                    <a:pt x="81152" y="0"/>
                    <a:pt x="0" y="81077"/>
                    <a:pt x="0" y="181305"/>
                  </a:cubicBezTo>
                  <a:cubicBezTo>
                    <a:pt x="0" y="281534"/>
                    <a:pt x="81152" y="361972"/>
                    <a:pt x="181474" y="361972"/>
                  </a:cubicBezTo>
                  <a:cubicBezTo>
                    <a:pt x="281796" y="361972"/>
                    <a:pt x="362309" y="280895"/>
                    <a:pt x="362309" y="181305"/>
                  </a:cubicBezTo>
                  <a:cubicBezTo>
                    <a:pt x="362309" y="81077"/>
                    <a:pt x="281796" y="0"/>
                    <a:pt x="181474" y="0"/>
                  </a:cubicBezTo>
                  <a:cubicBezTo>
                    <a:pt x="181474" y="0"/>
                    <a:pt x="181474" y="0"/>
                    <a:pt x="181474" y="0"/>
                  </a:cubicBezTo>
                  <a:close/>
                  <a:moveTo>
                    <a:pt x="181474" y="349204"/>
                  </a:moveTo>
                  <a:cubicBezTo>
                    <a:pt x="88181" y="349204"/>
                    <a:pt x="13419" y="273873"/>
                    <a:pt x="13419" y="180667"/>
                  </a:cubicBezTo>
                  <a:cubicBezTo>
                    <a:pt x="13419" y="87461"/>
                    <a:pt x="88820" y="12768"/>
                    <a:pt x="181474" y="12768"/>
                  </a:cubicBezTo>
                  <a:cubicBezTo>
                    <a:pt x="274128" y="12768"/>
                    <a:pt x="349530" y="88099"/>
                    <a:pt x="349530" y="180667"/>
                  </a:cubicBezTo>
                  <a:cubicBezTo>
                    <a:pt x="349530" y="273873"/>
                    <a:pt x="274128" y="349204"/>
                    <a:pt x="181474"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3" name="Graphic 4">
              <a:extLst>
                <a:ext uri="{FF2B5EF4-FFF2-40B4-BE49-F238E27FC236}">
                  <a16:creationId xmlns:a16="http://schemas.microsoft.com/office/drawing/2014/main" id="{BA84855F-B0A3-2F47-AF3E-977AF47F3760}"/>
                </a:ext>
              </a:extLst>
            </p:cNvPr>
            <p:cNvSpPr/>
            <p:nvPr/>
          </p:nvSpPr>
          <p:spPr>
            <a:xfrm>
              <a:off x="541227" y="1010747"/>
              <a:ext cx="215340" cy="115550"/>
            </a:xfrm>
            <a:custGeom>
              <a:avLst/>
              <a:gdLst>
                <a:gd name="connsiteX0" fmla="*/ 204478 w 215340"/>
                <a:gd name="connsiteY0" fmla="*/ 1915 h 115550"/>
                <a:gd name="connsiteX1" fmla="*/ 106712 w 215340"/>
                <a:gd name="connsiteY1" fmla="*/ 100228 h 115550"/>
                <a:gd name="connsiteX2" fmla="*/ 10863 w 215340"/>
                <a:gd name="connsiteY2" fmla="*/ 1915 h 115550"/>
                <a:gd name="connsiteX3" fmla="*/ 1917 w 215340"/>
                <a:gd name="connsiteY3" fmla="*/ 1915 h 115550"/>
                <a:gd name="connsiteX4" fmla="*/ 1917 w 215340"/>
                <a:gd name="connsiteY4" fmla="*/ 10853 h 115550"/>
                <a:gd name="connsiteX5" fmla="*/ 1917 w 215340"/>
                <a:gd name="connsiteY5" fmla="*/ 10853 h 115550"/>
                <a:gd name="connsiteX6" fmla="*/ 102239 w 215340"/>
                <a:gd name="connsiteY6" fmla="*/ 113635 h 115550"/>
                <a:gd name="connsiteX7" fmla="*/ 106712 w 215340"/>
                <a:gd name="connsiteY7" fmla="*/ 115550 h 115550"/>
                <a:gd name="connsiteX8" fmla="*/ 111185 w 215340"/>
                <a:gd name="connsiteY8" fmla="*/ 113635 h 115550"/>
                <a:gd name="connsiteX9" fmla="*/ 213424 w 215340"/>
                <a:gd name="connsiteY9" fmla="*/ 10853 h 115550"/>
                <a:gd name="connsiteX10" fmla="*/ 213424 w 215340"/>
                <a:gd name="connsiteY10" fmla="*/ 1915 h 115550"/>
                <a:gd name="connsiteX11" fmla="*/ 204478 w 215340"/>
                <a:gd name="connsiteY11" fmla="*/ 1915 h 115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5340" h="115550">
                  <a:moveTo>
                    <a:pt x="204478" y="1915"/>
                  </a:moveTo>
                  <a:lnTo>
                    <a:pt x="106712" y="100228"/>
                  </a:lnTo>
                  <a:lnTo>
                    <a:pt x="10863" y="1915"/>
                  </a:lnTo>
                  <a:cubicBezTo>
                    <a:pt x="8307" y="-638"/>
                    <a:pt x="4473" y="-638"/>
                    <a:pt x="1917" y="1915"/>
                  </a:cubicBezTo>
                  <a:cubicBezTo>
                    <a:pt x="-639" y="4469"/>
                    <a:pt x="-639" y="8299"/>
                    <a:pt x="1917" y="10853"/>
                  </a:cubicBezTo>
                  <a:lnTo>
                    <a:pt x="1917" y="10853"/>
                  </a:lnTo>
                  <a:lnTo>
                    <a:pt x="102239" y="113635"/>
                  </a:lnTo>
                  <a:cubicBezTo>
                    <a:pt x="103517" y="114912"/>
                    <a:pt x="104795" y="115550"/>
                    <a:pt x="106712" y="115550"/>
                  </a:cubicBezTo>
                  <a:cubicBezTo>
                    <a:pt x="108629" y="115550"/>
                    <a:pt x="109907" y="114912"/>
                    <a:pt x="111185" y="113635"/>
                  </a:cubicBezTo>
                  <a:lnTo>
                    <a:pt x="213424" y="10853"/>
                  </a:lnTo>
                  <a:cubicBezTo>
                    <a:pt x="215980" y="8299"/>
                    <a:pt x="215980" y="4469"/>
                    <a:pt x="213424" y="1915"/>
                  </a:cubicBezTo>
                  <a:cubicBezTo>
                    <a:pt x="210868" y="-638"/>
                    <a:pt x="206395" y="-638"/>
                    <a:pt x="204478" y="1915"/>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4" name="Graphic 4">
              <a:extLst>
                <a:ext uri="{FF2B5EF4-FFF2-40B4-BE49-F238E27FC236}">
                  <a16:creationId xmlns:a16="http://schemas.microsoft.com/office/drawing/2014/main" id="{9ACBE4F6-52F5-F04E-AA57-76145EEAD546}"/>
                </a:ext>
              </a:extLst>
            </p:cNvPr>
            <p:cNvSpPr/>
            <p:nvPr/>
          </p:nvSpPr>
          <p:spPr>
            <a:xfrm>
              <a:off x="541227" y="1084162"/>
              <a:ext cx="215340" cy="115550"/>
            </a:xfrm>
            <a:custGeom>
              <a:avLst/>
              <a:gdLst>
                <a:gd name="connsiteX0" fmla="*/ 204478 w 215340"/>
                <a:gd name="connsiteY0" fmla="*/ 1915 h 115550"/>
                <a:gd name="connsiteX1" fmla="*/ 106712 w 215340"/>
                <a:gd name="connsiteY1" fmla="*/ 100228 h 115550"/>
                <a:gd name="connsiteX2" fmla="*/ 10863 w 215340"/>
                <a:gd name="connsiteY2" fmla="*/ 1915 h 115550"/>
                <a:gd name="connsiteX3" fmla="*/ 1917 w 215340"/>
                <a:gd name="connsiteY3" fmla="*/ 1915 h 115550"/>
                <a:gd name="connsiteX4" fmla="*/ 1917 w 215340"/>
                <a:gd name="connsiteY4" fmla="*/ 10853 h 115550"/>
                <a:gd name="connsiteX5" fmla="*/ 102239 w 215340"/>
                <a:gd name="connsiteY5" fmla="*/ 113635 h 115550"/>
                <a:gd name="connsiteX6" fmla="*/ 106712 w 215340"/>
                <a:gd name="connsiteY6" fmla="*/ 115550 h 115550"/>
                <a:gd name="connsiteX7" fmla="*/ 106712 w 215340"/>
                <a:gd name="connsiteY7" fmla="*/ 115550 h 115550"/>
                <a:gd name="connsiteX8" fmla="*/ 111185 w 215340"/>
                <a:gd name="connsiteY8" fmla="*/ 113635 h 115550"/>
                <a:gd name="connsiteX9" fmla="*/ 213424 w 215340"/>
                <a:gd name="connsiteY9" fmla="*/ 10853 h 115550"/>
                <a:gd name="connsiteX10" fmla="*/ 213424 w 215340"/>
                <a:gd name="connsiteY10" fmla="*/ 1915 h 115550"/>
                <a:gd name="connsiteX11" fmla="*/ 204478 w 215340"/>
                <a:gd name="connsiteY11" fmla="*/ 1915 h 115550"/>
                <a:gd name="connsiteX12" fmla="*/ 204478 w 215340"/>
                <a:gd name="connsiteY12" fmla="*/ 1915 h 115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340" h="115550">
                  <a:moveTo>
                    <a:pt x="204478" y="1915"/>
                  </a:moveTo>
                  <a:lnTo>
                    <a:pt x="106712" y="100228"/>
                  </a:lnTo>
                  <a:lnTo>
                    <a:pt x="10863" y="1915"/>
                  </a:lnTo>
                  <a:cubicBezTo>
                    <a:pt x="8307" y="-638"/>
                    <a:pt x="4473" y="-638"/>
                    <a:pt x="1917" y="1915"/>
                  </a:cubicBezTo>
                  <a:cubicBezTo>
                    <a:pt x="-639" y="4469"/>
                    <a:pt x="-639" y="8299"/>
                    <a:pt x="1917" y="10853"/>
                  </a:cubicBezTo>
                  <a:lnTo>
                    <a:pt x="102239" y="113635"/>
                  </a:lnTo>
                  <a:cubicBezTo>
                    <a:pt x="103517" y="114912"/>
                    <a:pt x="104795" y="115550"/>
                    <a:pt x="106712" y="115550"/>
                  </a:cubicBezTo>
                  <a:lnTo>
                    <a:pt x="106712" y="115550"/>
                  </a:lnTo>
                  <a:cubicBezTo>
                    <a:pt x="108629" y="115550"/>
                    <a:pt x="109907" y="114912"/>
                    <a:pt x="111185" y="113635"/>
                  </a:cubicBezTo>
                  <a:lnTo>
                    <a:pt x="213424" y="10853"/>
                  </a:lnTo>
                  <a:cubicBezTo>
                    <a:pt x="215980" y="8299"/>
                    <a:pt x="215980" y="4469"/>
                    <a:pt x="213424" y="1915"/>
                  </a:cubicBezTo>
                  <a:cubicBezTo>
                    <a:pt x="210868" y="-638"/>
                    <a:pt x="206395" y="-638"/>
                    <a:pt x="204478" y="1915"/>
                  </a:cubicBezTo>
                  <a:lnTo>
                    <a:pt x="204478" y="1915"/>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135" name="Graphic 4">
            <a:extLst>
              <a:ext uri="{FF2B5EF4-FFF2-40B4-BE49-F238E27FC236}">
                <a16:creationId xmlns:a16="http://schemas.microsoft.com/office/drawing/2014/main" id="{EE84E4FF-2856-D842-92BF-1A999953E37F}"/>
              </a:ext>
            </a:extLst>
          </p:cNvPr>
          <p:cNvGrpSpPr/>
          <p:nvPr/>
        </p:nvGrpSpPr>
        <p:grpSpPr>
          <a:xfrm>
            <a:off x="654349" y="5133127"/>
            <a:ext cx="541438" cy="540934"/>
            <a:chOff x="8841116" y="918179"/>
            <a:chExt cx="361670" cy="361333"/>
          </a:xfrm>
          <a:solidFill>
            <a:schemeClr val="accent1"/>
          </a:solidFill>
        </p:grpSpPr>
        <p:sp>
          <p:nvSpPr>
            <p:cNvPr id="136" name="Graphic 4">
              <a:extLst>
                <a:ext uri="{FF2B5EF4-FFF2-40B4-BE49-F238E27FC236}">
                  <a16:creationId xmlns:a16="http://schemas.microsoft.com/office/drawing/2014/main" id="{F65D9005-E32A-ED45-B9C4-B46A89879CD2}"/>
                </a:ext>
              </a:extLst>
            </p:cNvPr>
            <p:cNvSpPr/>
            <p:nvPr/>
          </p:nvSpPr>
          <p:spPr>
            <a:xfrm>
              <a:off x="8841116" y="918179"/>
              <a:ext cx="361670" cy="361333"/>
            </a:xfrm>
            <a:custGeom>
              <a:avLst/>
              <a:gdLst>
                <a:gd name="connsiteX0" fmla="*/ 180836 w 361670"/>
                <a:gd name="connsiteY0" fmla="*/ 0 h 361333"/>
                <a:gd name="connsiteX1" fmla="*/ 0 w 361670"/>
                <a:gd name="connsiteY1" fmla="*/ 180667 h 361333"/>
                <a:gd name="connsiteX2" fmla="*/ 180836 w 361670"/>
                <a:gd name="connsiteY2" fmla="*/ 361333 h 361333"/>
                <a:gd name="connsiteX3" fmla="*/ 361670 w 361670"/>
                <a:gd name="connsiteY3" fmla="*/ 180667 h 361333"/>
                <a:gd name="connsiteX4" fmla="*/ 180836 w 361670"/>
                <a:gd name="connsiteY4" fmla="*/ 0 h 361333"/>
                <a:gd name="connsiteX5" fmla="*/ 180836 w 361670"/>
                <a:gd name="connsiteY5" fmla="*/ 349204 h 361333"/>
                <a:gd name="connsiteX6" fmla="*/ 12780 w 361670"/>
                <a:gd name="connsiteY6" fmla="*/ 181305 h 361333"/>
                <a:gd name="connsiteX7" fmla="*/ 180836 w 361670"/>
                <a:gd name="connsiteY7" fmla="*/ 13406 h 361333"/>
                <a:gd name="connsiteX8" fmla="*/ 348890 w 361670"/>
                <a:gd name="connsiteY8" fmla="*/ 181305 h 361333"/>
                <a:gd name="connsiteX9" fmla="*/ 180836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6" y="0"/>
                  </a:moveTo>
                  <a:cubicBezTo>
                    <a:pt x="80513" y="0"/>
                    <a:pt x="0" y="81077"/>
                    <a:pt x="0" y="180667"/>
                  </a:cubicBezTo>
                  <a:cubicBezTo>
                    <a:pt x="0" y="280257"/>
                    <a:pt x="81153" y="361333"/>
                    <a:pt x="180836" y="361333"/>
                  </a:cubicBezTo>
                  <a:cubicBezTo>
                    <a:pt x="281157" y="361333"/>
                    <a:pt x="361670" y="280257"/>
                    <a:pt x="361670" y="180667"/>
                  </a:cubicBezTo>
                  <a:cubicBezTo>
                    <a:pt x="361670" y="81077"/>
                    <a:pt x="281157" y="0"/>
                    <a:pt x="180836" y="0"/>
                  </a:cubicBezTo>
                  <a:close/>
                  <a:moveTo>
                    <a:pt x="180836" y="349204"/>
                  </a:moveTo>
                  <a:cubicBezTo>
                    <a:pt x="88181" y="349204"/>
                    <a:pt x="12780" y="273873"/>
                    <a:pt x="12780" y="181305"/>
                  </a:cubicBezTo>
                  <a:cubicBezTo>
                    <a:pt x="12780" y="88737"/>
                    <a:pt x="88181" y="13406"/>
                    <a:pt x="180836" y="13406"/>
                  </a:cubicBezTo>
                  <a:cubicBezTo>
                    <a:pt x="273490" y="13406"/>
                    <a:pt x="348890" y="88737"/>
                    <a:pt x="348890" y="181305"/>
                  </a:cubicBezTo>
                  <a:cubicBezTo>
                    <a:pt x="348890" y="273873"/>
                    <a:pt x="274128" y="349204"/>
                    <a:pt x="180836"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7" name="Graphic 4">
              <a:extLst>
                <a:ext uri="{FF2B5EF4-FFF2-40B4-BE49-F238E27FC236}">
                  <a16:creationId xmlns:a16="http://schemas.microsoft.com/office/drawing/2014/main" id="{4F76C833-33BF-6342-BC17-D6C838CD0CB3}"/>
                </a:ext>
              </a:extLst>
            </p:cNvPr>
            <p:cNvSpPr/>
            <p:nvPr/>
          </p:nvSpPr>
          <p:spPr>
            <a:xfrm>
              <a:off x="8938463" y="990497"/>
              <a:ext cx="163143" cy="216876"/>
            </a:xfrm>
            <a:custGeom>
              <a:avLst/>
              <a:gdLst>
                <a:gd name="connsiteX0" fmla="*/ 150583 w 163143"/>
                <a:gd name="connsiteY0" fmla="*/ 166443 h 216876"/>
                <a:gd name="connsiteX1" fmla="*/ 156334 w 163143"/>
                <a:gd name="connsiteY1" fmla="*/ 126862 h 216876"/>
                <a:gd name="connsiteX2" fmla="*/ 109687 w 163143"/>
                <a:gd name="connsiteY2" fmla="*/ 43870 h 216876"/>
                <a:gd name="connsiteX3" fmla="*/ 133330 w 163143"/>
                <a:gd name="connsiteY3" fmla="*/ 18334 h 216876"/>
                <a:gd name="connsiteX4" fmla="*/ 134608 w 163143"/>
                <a:gd name="connsiteY4" fmla="*/ 12589 h 216876"/>
                <a:gd name="connsiteX5" fmla="*/ 125023 w 163143"/>
                <a:gd name="connsiteY5" fmla="*/ 2374 h 216876"/>
                <a:gd name="connsiteX6" fmla="*/ 82850 w 163143"/>
                <a:gd name="connsiteY6" fmla="*/ 7481 h 216876"/>
                <a:gd name="connsiteX7" fmla="*/ 40676 w 163143"/>
                <a:gd name="connsiteY7" fmla="*/ 2374 h 216876"/>
                <a:gd name="connsiteX8" fmla="*/ 31091 w 163143"/>
                <a:gd name="connsiteY8" fmla="*/ 12589 h 216876"/>
                <a:gd name="connsiteX9" fmla="*/ 32369 w 163143"/>
                <a:gd name="connsiteY9" fmla="*/ 18334 h 216876"/>
                <a:gd name="connsiteX10" fmla="*/ 56012 w 163143"/>
                <a:gd name="connsiteY10" fmla="*/ 43870 h 216876"/>
                <a:gd name="connsiteX11" fmla="*/ 15116 w 163143"/>
                <a:gd name="connsiteY11" fmla="*/ 165804 h 216876"/>
                <a:gd name="connsiteX12" fmla="*/ 420 w 163143"/>
                <a:gd name="connsiteY12" fmla="*/ 207300 h 216876"/>
                <a:gd name="connsiteX13" fmla="*/ 1058 w 163143"/>
                <a:gd name="connsiteY13" fmla="*/ 213684 h 216876"/>
                <a:gd name="connsiteX14" fmla="*/ 6171 w 163143"/>
                <a:gd name="connsiteY14" fmla="*/ 216876 h 216876"/>
                <a:gd name="connsiteX15" fmla="*/ 156973 w 163143"/>
                <a:gd name="connsiteY15" fmla="*/ 216876 h 216876"/>
                <a:gd name="connsiteX16" fmla="*/ 162085 w 163143"/>
                <a:gd name="connsiteY16" fmla="*/ 213684 h 216876"/>
                <a:gd name="connsiteX17" fmla="*/ 162724 w 163143"/>
                <a:gd name="connsiteY17" fmla="*/ 207300 h 216876"/>
                <a:gd name="connsiteX18" fmla="*/ 150583 w 163143"/>
                <a:gd name="connsiteY18" fmla="*/ 166443 h 216876"/>
                <a:gd name="connsiteX19" fmla="*/ 47705 w 163143"/>
                <a:gd name="connsiteY19" fmla="*/ 13865 h 216876"/>
                <a:gd name="connsiteX20" fmla="*/ 80933 w 163143"/>
                <a:gd name="connsiteY20" fmla="*/ 20249 h 216876"/>
                <a:gd name="connsiteX21" fmla="*/ 80933 w 163143"/>
                <a:gd name="connsiteY21" fmla="*/ 20249 h 216876"/>
                <a:gd name="connsiteX22" fmla="*/ 82210 w 163143"/>
                <a:gd name="connsiteY22" fmla="*/ 20249 h 216876"/>
                <a:gd name="connsiteX23" fmla="*/ 83489 w 163143"/>
                <a:gd name="connsiteY23" fmla="*/ 20249 h 216876"/>
                <a:gd name="connsiteX24" fmla="*/ 84766 w 163143"/>
                <a:gd name="connsiteY24" fmla="*/ 20249 h 216876"/>
                <a:gd name="connsiteX25" fmla="*/ 86045 w 163143"/>
                <a:gd name="connsiteY25" fmla="*/ 20249 h 216876"/>
                <a:gd name="connsiteX26" fmla="*/ 86045 w 163143"/>
                <a:gd name="connsiteY26" fmla="*/ 20249 h 216876"/>
                <a:gd name="connsiteX27" fmla="*/ 119272 w 163143"/>
                <a:gd name="connsiteY27" fmla="*/ 13865 h 216876"/>
                <a:gd name="connsiteX28" fmla="*/ 119911 w 163143"/>
                <a:gd name="connsiteY28" fmla="*/ 13865 h 216876"/>
                <a:gd name="connsiteX29" fmla="*/ 96908 w 163143"/>
                <a:gd name="connsiteY29" fmla="*/ 38125 h 216876"/>
                <a:gd name="connsiteX30" fmla="*/ 69430 w 163143"/>
                <a:gd name="connsiteY30" fmla="*/ 38125 h 216876"/>
                <a:gd name="connsiteX31" fmla="*/ 47705 w 163143"/>
                <a:gd name="connsiteY31" fmla="*/ 13865 h 216876"/>
                <a:gd name="connsiteX32" fmla="*/ 47705 w 163143"/>
                <a:gd name="connsiteY32" fmla="*/ 13865 h 216876"/>
                <a:gd name="connsiteX33" fmla="*/ 18311 w 163143"/>
                <a:gd name="connsiteY33" fmla="*/ 204108 h 216876"/>
                <a:gd name="connsiteX34" fmla="*/ 29813 w 163143"/>
                <a:gd name="connsiteY34" fmla="*/ 165166 h 216876"/>
                <a:gd name="connsiteX35" fmla="*/ 29174 w 163143"/>
                <a:gd name="connsiteY35" fmla="*/ 162612 h 216876"/>
                <a:gd name="connsiteX36" fmla="*/ 69430 w 163143"/>
                <a:gd name="connsiteY36" fmla="*/ 51531 h 216876"/>
                <a:gd name="connsiteX37" fmla="*/ 98185 w 163143"/>
                <a:gd name="connsiteY37" fmla="*/ 51531 h 216876"/>
                <a:gd name="connsiteX38" fmla="*/ 138442 w 163143"/>
                <a:gd name="connsiteY38" fmla="*/ 162612 h 216876"/>
                <a:gd name="connsiteX39" fmla="*/ 137803 w 163143"/>
                <a:gd name="connsiteY39" fmla="*/ 165166 h 216876"/>
                <a:gd name="connsiteX40" fmla="*/ 149305 w 163143"/>
                <a:gd name="connsiteY40" fmla="*/ 204108 h 216876"/>
                <a:gd name="connsiteX41" fmla="*/ 18311 w 163143"/>
                <a:gd name="connsiteY41" fmla="*/ 204108 h 216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63143" h="216876">
                  <a:moveTo>
                    <a:pt x="150583" y="166443"/>
                  </a:moveTo>
                  <a:cubicBezTo>
                    <a:pt x="152500" y="161974"/>
                    <a:pt x="157612" y="147291"/>
                    <a:pt x="156334" y="126862"/>
                  </a:cubicBezTo>
                  <a:cubicBezTo>
                    <a:pt x="155056" y="105795"/>
                    <a:pt x="145471" y="75152"/>
                    <a:pt x="109687" y="43870"/>
                  </a:cubicBezTo>
                  <a:lnTo>
                    <a:pt x="133330" y="18334"/>
                  </a:lnTo>
                  <a:cubicBezTo>
                    <a:pt x="134608" y="16419"/>
                    <a:pt x="135247" y="14504"/>
                    <a:pt x="134608" y="12589"/>
                  </a:cubicBezTo>
                  <a:cubicBezTo>
                    <a:pt x="134608" y="11312"/>
                    <a:pt x="132691" y="5566"/>
                    <a:pt x="125023" y="2374"/>
                  </a:cubicBezTo>
                  <a:cubicBezTo>
                    <a:pt x="115438" y="-2095"/>
                    <a:pt x="101380" y="-179"/>
                    <a:pt x="82850" y="7481"/>
                  </a:cubicBezTo>
                  <a:cubicBezTo>
                    <a:pt x="64319" y="-179"/>
                    <a:pt x="50261" y="-2095"/>
                    <a:pt x="40676" y="2374"/>
                  </a:cubicBezTo>
                  <a:cubicBezTo>
                    <a:pt x="33647" y="5566"/>
                    <a:pt x="31730" y="11312"/>
                    <a:pt x="31091" y="12589"/>
                  </a:cubicBezTo>
                  <a:cubicBezTo>
                    <a:pt x="30452" y="14504"/>
                    <a:pt x="31091" y="17057"/>
                    <a:pt x="32369" y="18334"/>
                  </a:cubicBezTo>
                  <a:lnTo>
                    <a:pt x="56012" y="43870"/>
                  </a:lnTo>
                  <a:cubicBezTo>
                    <a:pt x="-7888" y="99411"/>
                    <a:pt x="11282" y="155590"/>
                    <a:pt x="15116" y="165804"/>
                  </a:cubicBezTo>
                  <a:cubicBezTo>
                    <a:pt x="14477" y="176657"/>
                    <a:pt x="4892" y="199001"/>
                    <a:pt x="420" y="207300"/>
                  </a:cubicBezTo>
                  <a:cubicBezTo>
                    <a:pt x="-219" y="209215"/>
                    <a:pt x="-219" y="211769"/>
                    <a:pt x="1058" y="213684"/>
                  </a:cubicBezTo>
                  <a:cubicBezTo>
                    <a:pt x="2336" y="215599"/>
                    <a:pt x="4253" y="216876"/>
                    <a:pt x="6171" y="216876"/>
                  </a:cubicBezTo>
                  <a:lnTo>
                    <a:pt x="156973" y="216876"/>
                  </a:lnTo>
                  <a:cubicBezTo>
                    <a:pt x="158890" y="216876"/>
                    <a:pt x="161446" y="215599"/>
                    <a:pt x="162085" y="213684"/>
                  </a:cubicBezTo>
                  <a:cubicBezTo>
                    <a:pt x="163363" y="211769"/>
                    <a:pt x="163363" y="209215"/>
                    <a:pt x="162724" y="207300"/>
                  </a:cubicBezTo>
                  <a:cubicBezTo>
                    <a:pt x="160807" y="199639"/>
                    <a:pt x="151222" y="177295"/>
                    <a:pt x="150583" y="166443"/>
                  </a:cubicBezTo>
                  <a:close/>
                  <a:moveTo>
                    <a:pt x="47705" y="13865"/>
                  </a:moveTo>
                  <a:cubicBezTo>
                    <a:pt x="51539" y="12589"/>
                    <a:pt x="60485" y="11312"/>
                    <a:pt x="80933" y="20249"/>
                  </a:cubicBezTo>
                  <a:cubicBezTo>
                    <a:pt x="80933" y="20249"/>
                    <a:pt x="80933" y="20249"/>
                    <a:pt x="80933" y="20249"/>
                  </a:cubicBezTo>
                  <a:cubicBezTo>
                    <a:pt x="81572" y="20249"/>
                    <a:pt x="82210" y="20249"/>
                    <a:pt x="82210" y="20249"/>
                  </a:cubicBezTo>
                  <a:cubicBezTo>
                    <a:pt x="82850" y="20249"/>
                    <a:pt x="82850" y="20249"/>
                    <a:pt x="83489" y="20249"/>
                  </a:cubicBezTo>
                  <a:cubicBezTo>
                    <a:pt x="84128" y="20249"/>
                    <a:pt x="84128" y="20249"/>
                    <a:pt x="84766" y="20249"/>
                  </a:cubicBezTo>
                  <a:cubicBezTo>
                    <a:pt x="85405" y="20249"/>
                    <a:pt x="86045" y="20249"/>
                    <a:pt x="86045" y="20249"/>
                  </a:cubicBezTo>
                  <a:cubicBezTo>
                    <a:pt x="86045" y="20249"/>
                    <a:pt x="86045" y="20249"/>
                    <a:pt x="86045" y="20249"/>
                  </a:cubicBezTo>
                  <a:cubicBezTo>
                    <a:pt x="106492" y="11312"/>
                    <a:pt x="116077" y="12589"/>
                    <a:pt x="119272" y="13865"/>
                  </a:cubicBezTo>
                  <a:cubicBezTo>
                    <a:pt x="119272" y="13865"/>
                    <a:pt x="119911" y="13865"/>
                    <a:pt x="119911" y="13865"/>
                  </a:cubicBezTo>
                  <a:lnTo>
                    <a:pt x="96908" y="38125"/>
                  </a:lnTo>
                  <a:lnTo>
                    <a:pt x="69430" y="38125"/>
                  </a:lnTo>
                  <a:lnTo>
                    <a:pt x="47705" y="13865"/>
                  </a:lnTo>
                  <a:cubicBezTo>
                    <a:pt x="47066" y="14504"/>
                    <a:pt x="47705" y="13865"/>
                    <a:pt x="47705" y="13865"/>
                  </a:cubicBezTo>
                  <a:close/>
                  <a:moveTo>
                    <a:pt x="18311" y="204108"/>
                  </a:moveTo>
                  <a:cubicBezTo>
                    <a:pt x="22784" y="193255"/>
                    <a:pt x="29813" y="175380"/>
                    <a:pt x="29813" y="165166"/>
                  </a:cubicBezTo>
                  <a:cubicBezTo>
                    <a:pt x="29813" y="163889"/>
                    <a:pt x="29813" y="163251"/>
                    <a:pt x="29174" y="162612"/>
                  </a:cubicBezTo>
                  <a:cubicBezTo>
                    <a:pt x="27896" y="160059"/>
                    <a:pt x="2976" y="107072"/>
                    <a:pt x="69430" y="51531"/>
                  </a:cubicBezTo>
                  <a:lnTo>
                    <a:pt x="98185" y="51531"/>
                  </a:lnTo>
                  <a:cubicBezTo>
                    <a:pt x="164641" y="107072"/>
                    <a:pt x="139720" y="160697"/>
                    <a:pt x="138442" y="162612"/>
                  </a:cubicBezTo>
                  <a:cubicBezTo>
                    <a:pt x="137803" y="163251"/>
                    <a:pt x="137803" y="164527"/>
                    <a:pt x="137803" y="165166"/>
                  </a:cubicBezTo>
                  <a:cubicBezTo>
                    <a:pt x="137803" y="175380"/>
                    <a:pt x="144832" y="193255"/>
                    <a:pt x="149305" y="204108"/>
                  </a:cubicBezTo>
                  <a:lnTo>
                    <a:pt x="18311" y="204108"/>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8" name="Graphic 4">
              <a:extLst>
                <a:ext uri="{FF2B5EF4-FFF2-40B4-BE49-F238E27FC236}">
                  <a16:creationId xmlns:a16="http://schemas.microsoft.com/office/drawing/2014/main" id="{CD7BDEE8-1F22-4A48-93D5-B0420B20BCCF}"/>
                </a:ext>
              </a:extLst>
            </p:cNvPr>
            <p:cNvSpPr/>
            <p:nvPr/>
          </p:nvSpPr>
          <p:spPr>
            <a:xfrm>
              <a:off x="8999587" y="1070756"/>
              <a:ext cx="44729" cy="97674"/>
            </a:xfrm>
            <a:custGeom>
              <a:avLst/>
              <a:gdLst>
                <a:gd name="connsiteX0" fmla="*/ 22365 w 44729"/>
                <a:gd name="connsiteY0" fmla="*/ 23621 h 97674"/>
                <a:gd name="connsiteX1" fmla="*/ 31950 w 44729"/>
                <a:gd name="connsiteY1" fmla="*/ 33197 h 97674"/>
                <a:gd name="connsiteX2" fmla="*/ 38340 w 44729"/>
                <a:gd name="connsiteY2" fmla="*/ 39581 h 97674"/>
                <a:gd name="connsiteX3" fmla="*/ 44730 w 44729"/>
                <a:gd name="connsiteY3" fmla="*/ 33197 h 97674"/>
                <a:gd name="connsiteX4" fmla="*/ 28755 w 44729"/>
                <a:gd name="connsiteY4" fmla="*/ 11491 h 97674"/>
                <a:gd name="connsiteX5" fmla="*/ 28755 w 44729"/>
                <a:gd name="connsiteY5" fmla="*/ 6384 h 97674"/>
                <a:gd name="connsiteX6" fmla="*/ 22365 w 44729"/>
                <a:gd name="connsiteY6" fmla="*/ 0 h 97674"/>
                <a:gd name="connsiteX7" fmla="*/ 15975 w 44729"/>
                <a:gd name="connsiteY7" fmla="*/ 6384 h 97674"/>
                <a:gd name="connsiteX8" fmla="*/ 15975 w 44729"/>
                <a:gd name="connsiteY8" fmla="*/ 11491 h 97674"/>
                <a:gd name="connsiteX9" fmla="*/ 0 w 44729"/>
                <a:gd name="connsiteY9" fmla="*/ 33197 h 97674"/>
                <a:gd name="connsiteX10" fmla="*/ 22365 w 44729"/>
                <a:gd name="connsiteY10" fmla="*/ 55541 h 97674"/>
                <a:gd name="connsiteX11" fmla="*/ 31950 w 44729"/>
                <a:gd name="connsiteY11" fmla="*/ 65117 h 97674"/>
                <a:gd name="connsiteX12" fmla="*/ 22365 w 44729"/>
                <a:gd name="connsiteY12" fmla="*/ 74693 h 97674"/>
                <a:gd name="connsiteX13" fmla="*/ 12780 w 44729"/>
                <a:gd name="connsiteY13" fmla="*/ 65117 h 97674"/>
                <a:gd name="connsiteX14" fmla="*/ 6390 w 44729"/>
                <a:gd name="connsiteY14" fmla="*/ 58733 h 97674"/>
                <a:gd name="connsiteX15" fmla="*/ 0 w 44729"/>
                <a:gd name="connsiteY15" fmla="*/ 65117 h 97674"/>
                <a:gd name="connsiteX16" fmla="*/ 15975 w 44729"/>
                <a:gd name="connsiteY16" fmla="*/ 86184 h 97674"/>
                <a:gd name="connsiteX17" fmla="*/ 15975 w 44729"/>
                <a:gd name="connsiteY17" fmla="*/ 91291 h 97674"/>
                <a:gd name="connsiteX18" fmla="*/ 22365 w 44729"/>
                <a:gd name="connsiteY18" fmla="*/ 97675 h 97674"/>
                <a:gd name="connsiteX19" fmla="*/ 28755 w 44729"/>
                <a:gd name="connsiteY19" fmla="*/ 91291 h 97674"/>
                <a:gd name="connsiteX20" fmla="*/ 28755 w 44729"/>
                <a:gd name="connsiteY20" fmla="*/ 86184 h 97674"/>
                <a:gd name="connsiteX21" fmla="*/ 44730 w 44729"/>
                <a:gd name="connsiteY21" fmla="*/ 65117 h 97674"/>
                <a:gd name="connsiteX22" fmla="*/ 22365 w 44729"/>
                <a:gd name="connsiteY22" fmla="*/ 42773 h 97674"/>
                <a:gd name="connsiteX23" fmla="*/ 12780 w 44729"/>
                <a:gd name="connsiteY23" fmla="*/ 33197 h 97674"/>
                <a:gd name="connsiteX24" fmla="*/ 22365 w 44729"/>
                <a:gd name="connsiteY24" fmla="*/ 23621 h 97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729" h="97674">
                  <a:moveTo>
                    <a:pt x="22365" y="23621"/>
                  </a:moveTo>
                  <a:cubicBezTo>
                    <a:pt x="28116" y="23621"/>
                    <a:pt x="31950" y="28089"/>
                    <a:pt x="31950" y="33197"/>
                  </a:cubicBezTo>
                  <a:cubicBezTo>
                    <a:pt x="31950" y="37027"/>
                    <a:pt x="34506" y="39581"/>
                    <a:pt x="38340" y="39581"/>
                  </a:cubicBezTo>
                  <a:cubicBezTo>
                    <a:pt x="42173" y="39581"/>
                    <a:pt x="44730" y="37027"/>
                    <a:pt x="44730" y="33197"/>
                  </a:cubicBezTo>
                  <a:cubicBezTo>
                    <a:pt x="44730" y="22982"/>
                    <a:pt x="37701" y="14683"/>
                    <a:pt x="28755" y="11491"/>
                  </a:cubicBezTo>
                  <a:lnTo>
                    <a:pt x="28755" y="6384"/>
                  </a:lnTo>
                  <a:cubicBezTo>
                    <a:pt x="28755" y="2554"/>
                    <a:pt x="26199" y="0"/>
                    <a:pt x="22365" y="0"/>
                  </a:cubicBezTo>
                  <a:cubicBezTo>
                    <a:pt x="18531" y="0"/>
                    <a:pt x="15975" y="2554"/>
                    <a:pt x="15975" y="6384"/>
                  </a:cubicBezTo>
                  <a:lnTo>
                    <a:pt x="15975" y="11491"/>
                  </a:lnTo>
                  <a:cubicBezTo>
                    <a:pt x="7029" y="14045"/>
                    <a:pt x="0" y="22982"/>
                    <a:pt x="0" y="33197"/>
                  </a:cubicBezTo>
                  <a:cubicBezTo>
                    <a:pt x="0" y="45326"/>
                    <a:pt x="10224" y="55541"/>
                    <a:pt x="22365" y="55541"/>
                  </a:cubicBezTo>
                  <a:cubicBezTo>
                    <a:pt x="28116" y="55541"/>
                    <a:pt x="31950" y="60009"/>
                    <a:pt x="31950" y="65117"/>
                  </a:cubicBezTo>
                  <a:cubicBezTo>
                    <a:pt x="31950" y="70224"/>
                    <a:pt x="27476" y="74693"/>
                    <a:pt x="22365" y="74693"/>
                  </a:cubicBezTo>
                  <a:cubicBezTo>
                    <a:pt x="17253" y="74693"/>
                    <a:pt x="12780" y="70224"/>
                    <a:pt x="12780" y="65117"/>
                  </a:cubicBezTo>
                  <a:cubicBezTo>
                    <a:pt x="12780" y="61286"/>
                    <a:pt x="10224" y="58733"/>
                    <a:pt x="6390" y="58733"/>
                  </a:cubicBezTo>
                  <a:cubicBezTo>
                    <a:pt x="2556" y="58733"/>
                    <a:pt x="0" y="61286"/>
                    <a:pt x="0" y="65117"/>
                  </a:cubicBezTo>
                  <a:cubicBezTo>
                    <a:pt x="0" y="75331"/>
                    <a:pt x="7029" y="83630"/>
                    <a:pt x="15975" y="86184"/>
                  </a:cubicBezTo>
                  <a:lnTo>
                    <a:pt x="15975" y="91291"/>
                  </a:lnTo>
                  <a:cubicBezTo>
                    <a:pt x="15975" y="95121"/>
                    <a:pt x="18531" y="97675"/>
                    <a:pt x="22365" y="97675"/>
                  </a:cubicBezTo>
                  <a:cubicBezTo>
                    <a:pt x="26199" y="97675"/>
                    <a:pt x="28755" y="95121"/>
                    <a:pt x="28755" y="91291"/>
                  </a:cubicBezTo>
                  <a:lnTo>
                    <a:pt x="28755" y="86184"/>
                  </a:lnTo>
                  <a:cubicBezTo>
                    <a:pt x="38340" y="83630"/>
                    <a:pt x="44730" y="75331"/>
                    <a:pt x="44730" y="65117"/>
                  </a:cubicBezTo>
                  <a:cubicBezTo>
                    <a:pt x="44730" y="52349"/>
                    <a:pt x="34506" y="42773"/>
                    <a:pt x="22365" y="42773"/>
                  </a:cubicBezTo>
                  <a:cubicBezTo>
                    <a:pt x="17253" y="42773"/>
                    <a:pt x="12780" y="38304"/>
                    <a:pt x="12780" y="33197"/>
                  </a:cubicBezTo>
                  <a:cubicBezTo>
                    <a:pt x="12780" y="28089"/>
                    <a:pt x="17253" y="23621"/>
                    <a:pt x="22365" y="23621"/>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141" name="Graphic 4">
            <a:extLst>
              <a:ext uri="{FF2B5EF4-FFF2-40B4-BE49-F238E27FC236}">
                <a16:creationId xmlns:a16="http://schemas.microsoft.com/office/drawing/2014/main" id="{41AEA3D8-F737-CC4F-B75B-E772AB44807A}"/>
              </a:ext>
            </a:extLst>
          </p:cNvPr>
          <p:cNvSpPr/>
          <p:nvPr/>
        </p:nvSpPr>
        <p:spPr>
          <a:xfrm>
            <a:off x="5896788" y="2040418"/>
            <a:ext cx="392511" cy="234320"/>
          </a:xfrm>
          <a:custGeom>
            <a:avLst/>
            <a:gdLst>
              <a:gd name="connsiteX0" fmla="*/ 219814 w 220293"/>
              <a:gd name="connsiteY0" fmla="*/ 63201 h 131510"/>
              <a:gd name="connsiteX1" fmla="*/ 218536 w 220293"/>
              <a:gd name="connsiteY1" fmla="*/ 61286 h 131510"/>
              <a:gd name="connsiteX2" fmla="*/ 159110 w 220293"/>
              <a:gd name="connsiteY2" fmla="*/ 1915 h 131510"/>
              <a:gd name="connsiteX3" fmla="*/ 150164 w 220293"/>
              <a:gd name="connsiteY3" fmla="*/ 1915 h 131510"/>
              <a:gd name="connsiteX4" fmla="*/ 150164 w 220293"/>
              <a:gd name="connsiteY4" fmla="*/ 10853 h 131510"/>
              <a:gd name="connsiteX5" fmla="*/ 150164 w 220293"/>
              <a:gd name="connsiteY5" fmla="*/ 10853 h 131510"/>
              <a:gd name="connsiteX6" fmla="*/ 198727 w 220293"/>
              <a:gd name="connsiteY6" fmla="*/ 59371 h 131510"/>
              <a:gd name="connsiteX7" fmla="*/ 6390 w 220293"/>
              <a:gd name="connsiteY7" fmla="*/ 59371 h 131510"/>
              <a:gd name="connsiteX8" fmla="*/ 0 w 220293"/>
              <a:gd name="connsiteY8" fmla="*/ 65755 h 131510"/>
              <a:gd name="connsiteX9" fmla="*/ 6390 w 220293"/>
              <a:gd name="connsiteY9" fmla="*/ 72139 h 131510"/>
              <a:gd name="connsiteX10" fmla="*/ 198727 w 220293"/>
              <a:gd name="connsiteY10" fmla="*/ 72139 h 131510"/>
              <a:gd name="connsiteX11" fmla="*/ 150164 w 220293"/>
              <a:gd name="connsiteY11" fmla="*/ 120657 h 131510"/>
              <a:gd name="connsiteX12" fmla="*/ 150164 w 220293"/>
              <a:gd name="connsiteY12" fmla="*/ 129595 h 131510"/>
              <a:gd name="connsiteX13" fmla="*/ 150164 w 220293"/>
              <a:gd name="connsiteY13" fmla="*/ 129595 h 131510"/>
              <a:gd name="connsiteX14" fmla="*/ 154637 w 220293"/>
              <a:gd name="connsiteY14" fmla="*/ 131510 h 131510"/>
              <a:gd name="connsiteX15" fmla="*/ 159110 w 220293"/>
              <a:gd name="connsiteY15" fmla="*/ 129595 h 131510"/>
              <a:gd name="connsiteX16" fmla="*/ 218536 w 220293"/>
              <a:gd name="connsiteY16" fmla="*/ 70224 h 131510"/>
              <a:gd name="connsiteX17" fmla="*/ 219814 w 220293"/>
              <a:gd name="connsiteY17" fmla="*/ 68309 h 131510"/>
              <a:gd name="connsiteX18" fmla="*/ 219814 w 220293"/>
              <a:gd name="connsiteY18" fmla="*/ 63201 h 131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0293" h="131510">
                <a:moveTo>
                  <a:pt x="219814" y="63201"/>
                </a:moveTo>
                <a:cubicBezTo>
                  <a:pt x="219814" y="62563"/>
                  <a:pt x="219175" y="61925"/>
                  <a:pt x="218536" y="61286"/>
                </a:cubicBezTo>
                <a:lnTo>
                  <a:pt x="159110" y="1915"/>
                </a:lnTo>
                <a:cubicBezTo>
                  <a:pt x="156553" y="-638"/>
                  <a:pt x="152720" y="-638"/>
                  <a:pt x="150164" y="1915"/>
                </a:cubicBezTo>
                <a:cubicBezTo>
                  <a:pt x="147607" y="4469"/>
                  <a:pt x="147607" y="8299"/>
                  <a:pt x="150164" y="10853"/>
                </a:cubicBezTo>
                <a:cubicBezTo>
                  <a:pt x="150164" y="10853"/>
                  <a:pt x="150164" y="10853"/>
                  <a:pt x="150164" y="10853"/>
                </a:cubicBezTo>
                <a:lnTo>
                  <a:pt x="198727" y="59371"/>
                </a:lnTo>
                <a:lnTo>
                  <a:pt x="6390" y="59371"/>
                </a:lnTo>
                <a:cubicBezTo>
                  <a:pt x="2556" y="59371"/>
                  <a:pt x="0" y="61925"/>
                  <a:pt x="0" y="65755"/>
                </a:cubicBezTo>
                <a:cubicBezTo>
                  <a:pt x="0" y="69585"/>
                  <a:pt x="2556" y="72139"/>
                  <a:pt x="6390" y="72139"/>
                </a:cubicBezTo>
                <a:lnTo>
                  <a:pt x="198727" y="72139"/>
                </a:lnTo>
                <a:lnTo>
                  <a:pt x="150164" y="120657"/>
                </a:lnTo>
                <a:cubicBezTo>
                  <a:pt x="147607" y="123211"/>
                  <a:pt x="147607" y="127041"/>
                  <a:pt x="150164" y="129595"/>
                </a:cubicBezTo>
                <a:cubicBezTo>
                  <a:pt x="150164" y="129595"/>
                  <a:pt x="150164" y="129595"/>
                  <a:pt x="150164" y="129595"/>
                </a:cubicBezTo>
                <a:cubicBezTo>
                  <a:pt x="151442" y="130872"/>
                  <a:pt x="152720" y="131510"/>
                  <a:pt x="154637" y="131510"/>
                </a:cubicBezTo>
                <a:cubicBezTo>
                  <a:pt x="156553" y="131510"/>
                  <a:pt x="157832" y="130872"/>
                  <a:pt x="159110" y="129595"/>
                </a:cubicBezTo>
                <a:lnTo>
                  <a:pt x="218536" y="70224"/>
                </a:lnTo>
                <a:cubicBezTo>
                  <a:pt x="219175" y="69585"/>
                  <a:pt x="219814" y="68947"/>
                  <a:pt x="219814" y="68309"/>
                </a:cubicBezTo>
                <a:cubicBezTo>
                  <a:pt x="220453" y="67032"/>
                  <a:pt x="220453" y="65117"/>
                  <a:pt x="219814" y="63201"/>
                </a:cubicBezTo>
                <a:close/>
              </a:path>
            </a:pathLst>
          </a:custGeom>
          <a:solidFill>
            <a:srgbClr val="00A3E0"/>
          </a:solid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8" name="Group 17">
            <a:extLst>
              <a:ext uri="{FF2B5EF4-FFF2-40B4-BE49-F238E27FC236}">
                <a16:creationId xmlns:a16="http://schemas.microsoft.com/office/drawing/2014/main" id="{A8DBF4E9-92EA-6340-A2EC-8BAC067E370F}"/>
              </a:ext>
            </a:extLst>
          </p:cNvPr>
          <p:cNvGrpSpPr/>
          <p:nvPr/>
        </p:nvGrpSpPr>
        <p:grpSpPr>
          <a:xfrm>
            <a:off x="2707928" y="2937515"/>
            <a:ext cx="1288433" cy="846313"/>
            <a:chOff x="9248426" y="442712"/>
            <a:chExt cx="1288433" cy="846313"/>
          </a:xfrm>
        </p:grpSpPr>
        <p:grpSp>
          <p:nvGrpSpPr>
            <p:cNvPr id="144" name="Graphic 4">
              <a:extLst>
                <a:ext uri="{FF2B5EF4-FFF2-40B4-BE49-F238E27FC236}">
                  <a16:creationId xmlns:a16="http://schemas.microsoft.com/office/drawing/2014/main" id="{BE606FBF-4DAC-2E43-A0BA-513ED4ACF512}"/>
                </a:ext>
              </a:extLst>
            </p:cNvPr>
            <p:cNvGrpSpPr/>
            <p:nvPr/>
          </p:nvGrpSpPr>
          <p:grpSpPr>
            <a:xfrm>
              <a:off x="9334771" y="442712"/>
              <a:ext cx="357194" cy="519478"/>
              <a:chOff x="9394485" y="1003460"/>
              <a:chExt cx="130993" cy="190507"/>
            </a:xfrm>
            <a:solidFill>
              <a:schemeClr val="bg1">
                <a:lumMod val="75000"/>
              </a:schemeClr>
            </a:solidFill>
          </p:grpSpPr>
          <p:sp>
            <p:nvSpPr>
              <p:cNvPr id="145" name="Graphic 4">
                <a:extLst>
                  <a:ext uri="{FF2B5EF4-FFF2-40B4-BE49-F238E27FC236}">
                    <a16:creationId xmlns:a16="http://schemas.microsoft.com/office/drawing/2014/main" id="{A17F4468-ED73-174B-8FAC-62F55CB83A5D}"/>
                  </a:ext>
                </a:extLst>
              </p:cNvPr>
              <p:cNvSpPr/>
              <p:nvPr/>
            </p:nvSpPr>
            <p:spPr>
              <a:xfrm>
                <a:off x="9423879" y="1003460"/>
                <a:ext cx="72844" cy="25161"/>
              </a:xfrm>
              <a:custGeom>
                <a:avLst/>
                <a:gdLst>
                  <a:gd name="connsiteX0" fmla="*/ 49841 w 72844"/>
                  <a:gd name="connsiteY0" fmla="*/ 25162 h 25161"/>
                  <a:gd name="connsiteX1" fmla="*/ 72845 w 72844"/>
                  <a:gd name="connsiteY1" fmla="*/ 903 h 25161"/>
                  <a:gd name="connsiteX2" fmla="*/ 72206 w 72844"/>
                  <a:gd name="connsiteY2" fmla="*/ 903 h 25161"/>
                  <a:gd name="connsiteX3" fmla="*/ 38978 w 72844"/>
                  <a:gd name="connsiteY3" fmla="*/ 7287 h 25161"/>
                  <a:gd name="connsiteX4" fmla="*/ 38978 w 72844"/>
                  <a:gd name="connsiteY4" fmla="*/ 7287 h 25161"/>
                  <a:gd name="connsiteX5" fmla="*/ 37700 w 72844"/>
                  <a:gd name="connsiteY5" fmla="*/ 7287 h 25161"/>
                  <a:gd name="connsiteX6" fmla="*/ 36422 w 72844"/>
                  <a:gd name="connsiteY6" fmla="*/ 7287 h 25161"/>
                  <a:gd name="connsiteX7" fmla="*/ 35145 w 72844"/>
                  <a:gd name="connsiteY7" fmla="*/ 7287 h 25161"/>
                  <a:gd name="connsiteX8" fmla="*/ 33866 w 72844"/>
                  <a:gd name="connsiteY8" fmla="*/ 7287 h 25161"/>
                  <a:gd name="connsiteX9" fmla="*/ 33866 w 72844"/>
                  <a:gd name="connsiteY9" fmla="*/ 7287 h 25161"/>
                  <a:gd name="connsiteX10" fmla="*/ 639 w 72844"/>
                  <a:gd name="connsiteY10" fmla="*/ 903 h 25161"/>
                  <a:gd name="connsiteX11" fmla="*/ 0 w 72844"/>
                  <a:gd name="connsiteY11" fmla="*/ 903 h 25161"/>
                  <a:gd name="connsiteX12" fmla="*/ 23004 w 72844"/>
                  <a:gd name="connsiteY12" fmla="*/ 25162 h 25161"/>
                  <a:gd name="connsiteX13" fmla="*/ 49841 w 72844"/>
                  <a:gd name="connsiteY13" fmla="*/ 25162 h 2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844" h="25161">
                    <a:moveTo>
                      <a:pt x="49841" y="25162"/>
                    </a:moveTo>
                    <a:lnTo>
                      <a:pt x="72845" y="903"/>
                    </a:lnTo>
                    <a:cubicBezTo>
                      <a:pt x="72845" y="903"/>
                      <a:pt x="72206" y="903"/>
                      <a:pt x="72206" y="903"/>
                    </a:cubicBezTo>
                    <a:cubicBezTo>
                      <a:pt x="68372" y="-374"/>
                      <a:pt x="59426" y="-1651"/>
                      <a:pt x="38978" y="7287"/>
                    </a:cubicBezTo>
                    <a:cubicBezTo>
                      <a:pt x="38978" y="7287"/>
                      <a:pt x="38978" y="7287"/>
                      <a:pt x="38978" y="7287"/>
                    </a:cubicBezTo>
                    <a:cubicBezTo>
                      <a:pt x="38340" y="7287"/>
                      <a:pt x="38340" y="7287"/>
                      <a:pt x="37700" y="7287"/>
                    </a:cubicBezTo>
                    <a:cubicBezTo>
                      <a:pt x="37061" y="7287"/>
                      <a:pt x="37061" y="7287"/>
                      <a:pt x="36422" y="7287"/>
                    </a:cubicBezTo>
                    <a:cubicBezTo>
                      <a:pt x="35783" y="7287"/>
                      <a:pt x="35783" y="7287"/>
                      <a:pt x="35145" y="7287"/>
                    </a:cubicBezTo>
                    <a:cubicBezTo>
                      <a:pt x="34505" y="7287"/>
                      <a:pt x="33866" y="7287"/>
                      <a:pt x="33866" y="7287"/>
                    </a:cubicBezTo>
                    <a:cubicBezTo>
                      <a:pt x="33866" y="7287"/>
                      <a:pt x="33866" y="7287"/>
                      <a:pt x="33866" y="7287"/>
                    </a:cubicBezTo>
                    <a:cubicBezTo>
                      <a:pt x="13419" y="-1651"/>
                      <a:pt x="3834" y="-374"/>
                      <a:pt x="639" y="903"/>
                    </a:cubicBezTo>
                    <a:cubicBezTo>
                      <a:pt x="639" y="903"/>
                      <a:pt x="0" y="903"/>
                      <a:pt x="0" y="903"/>
                    </a:cubicBezTo>
                    <a:lnTo>
                      <a:pt x="23004" y="25162"/>
                    </a:lnTo>
                    <a:lnTo>
                      <a:pt x="49841" y="25162"/>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6" name="Graphic 4">
                <a:extLst>
                  <a:ext uri="{FF2B5EF4-FFF2-40B4-BE49-F238E27FC236}">
                    <a16:creationId xmlns:a16="http://schemas.microsoft.com/office/drawing/2014/main" id="{A4416FC8-66C1-FD42-83F0-608F95D5088E}"/>
                  </a:ext>
                </a:extLst>
              </p:cNvPr>
              <p:cNvSpPr/>
              <p:nvPr/>
            </p:nvSpPr>
            <p:spPr>
              <a:xfrm>
                <a:off x="9394485" y="1041390"/>
                <a:ext cx="130993" cy="152577"/>
              </a:xfrm>
              <a:custGeom>
                <a:avLst/>
                <a:gdLst>
                  <a:gd name="connsiteX0" fmla="*/ 120131 w 130993"/>
                  <a:gd name="connsiteY0" fmla="*/ 111081 h 152577"/>
                  <a:gd name="connsiteX1" fmla="*/ 79874 w 130993"/>
                  <a:gd name="connsiteY1" fmla="*/ 0 h 152577"/>
                  <a:gd name="connsiteX2" fmla="*/ 51119 w 130993"/>
                  <a:gd name="connsiteY2" fmla="*/ 0 h 152577"/>
                  <a:gd name="connsiteX3" fmla="*/ 10863 w 130993"/>
                  <a:gd name="connsiteY3" fmla="*/ 111081 h 152577"/>
                  <a:gd name="connsiteX4" fmla="*/ 11502 w 130993"/>
                  <a:gd name="connsiteY4" fmla="*/ 113635 h 152577"/>
                  <a:gd name="connsiteX5" fmla="*/ 0 w 130993"/>
                  <a:gd name="connsiteY5" fmla="*/ 152577 h 152577"/>
                  <a:gd name="connsiteX6" fmla="*/ 130994 w 130993"/>
                  <a:gd name="connsiteY6" fmla="*/ 152577 h 152577"/>
                  <a:gd name="connsiteX7" fmla="*/ 119492 w 130993"/>
                  <a:gd name="connsiteY7" fmla="*/ 113635 h 152577"/>
                  <a:gd name="connsiteX8" fmla="*/ 120131 w 130993"/>
                  <a:gd name="connsiteY8" fmla="*/ 111081 h 152577"/>
                  <a:gd name="connsiteX9" fmla="*/ 65817 w 130993"/>
                  <a:gd name="connsiteY9" fmla="*/ 72777 h 152577"/>
                  <a:gd name="connsiteX10" fmla="*/ 88181 w 130993"/>
                  <a:gd name="connsiteY10" fmla="*/ 95121 h 152577"/>
                  <a:gd name="connsiteX11" fmla="*/ 72207 w 130993"/>
                  <a:gd name="connsiteY11" fmla="*/ 116188 h 152577"/>
                  <a:gd name="connsiteX12" fmla="*/ 72207 w 130993"/>
                  <a:gd name="connsiteY12" fmla="*/ 121296 h 152577"/>
                  <a:gd name="connsiteX13" fmla="*/ 65817 w 130993"/>
                  <a:gd name="connsiteY13" fmla="*/ 127680 h 152577"/>
                  <a:gd name="connsiteX14" fmla="*/ 59427 w 130993"/>
                  <a:gd name="connsiteY14" fmla="*/ 121296 h 152577"/>
                  <a:gd name="connsiteX15" fmla="*/ 59427 w 130993"/>
                  <a:gd name="connsiteY15" fmla="*/ 116188 h 152577"/>
                  <a:gd name="connsiteX16" fmla="*/ 43452 w 130993"/>
                  <a:gd name="connsiteY16" fmla="*/ 95121 h 152577"/>
                  <a:gd name="connsiteX17" fmla="*/ 49842 w 130993"/>
                  <a:gd name="connsiteY17" fmla="*/ 88737 h 152577"/>
                  <a:gd name="connsiteX18" fmla="*/ 56232 w 130993"/>
                  <a:gd name="connsiteY18" fmla="*/ 95121 h 152577"/>
                  <a:gd name="connsiteX19" fmla="*/ 65817 w 130993"/>
                  <a:gd name="connsiteY19" fmla="*/ 104697 h 152577"/>
                  <a:gd name="connsiteX20" fmla="*/ 75402 w 130993"/>
                  <a:gd name="connsiteY20" fmla="*/ 95121 h 152577"/>
                  <a:gd name="connsiteX21" fmla="*/ 65817 w 130993"/>
                  <a:gd name="connsiteY21" fmla="*/ 85545 h 152577"/>
                  <a:gd name="connsiteX22" fmla="*/ 43452 w 130993"/>
                  <a:gd name="connsiteY22" fmla="*/ 63201 h 152577"/>
                  <a:gd name="connsiteX23" fmla="*/ 59427 w 130993"/>
                  <a:gd name="connsiteY23" fmla="*/ 41496 h 152577"/>
                  <a:gd name="connsiteX24" fmla="*/ 59427 w 130993"/>
                  <a:gd name="connsiteY24" fmla="*/ 36389 h 152577"/>
                  <a:gd name="connsiteX25" fmla="*/ 65817 w 130993"/>
                  <a:gd name="connsiteY25" fmla="*/ 30005 h 152577"/>
                  <a:gd name="connsiteX26" fmla="*/ 72207 w 130993"/>
                  <a:gd name="connsiteY26" fmla="*/ 36389 h 152577"/>
                  <a:gd name="connsiteX27" fmla="*/ 72207 w 130993"/>
                  <a:gd name="connsiteY27" fmla="*/ 41496 h 152577"/>
                  <a:gd name="connsiteX28" fmla="*/ 88181 w 130993"/>
                  <a:gd name="connsiteY28" fmla="*/ 63201 h 152577"/>
                  <a:gd name="connsiteX29" fmla="*/ 81792 w 130993"/>
                  <a:gd name="connsiteY29" fmla="*/ 69585 h 152577"/>
                  <a:gd name="connsiteX30" fmla="*/ 75402 w 130993"/>
                  <a:gd name="connsiteY30" fmla="*/ 63201 h 152577"/>
                  <a:gd name="connsiteX31" fmla="*/ 65817 w 130993"/>
                  <a:gd name="connsiteY31" fmla="*/ 53625 h 152577"/>
                  <a:gd name="connsiteX32" fmla="*/ 56232 w 130993"/>
                  <a:gd name="connsiteY32" fmla="*/ 63201 h 152577"/>
                  <a:gd name="connsiteX33" fmla="*/ 65817 w 130993"/>
                  <a:gd name="connsiteY33" fmla="*/ 72777 h 15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0993" h="152577">
                    <a:moveTo>
                      <a:pt x="120131" y="111081"/>
                    </a:moveTo>
                    <a:cubicBezTo>
                      <a:pt x="121409" y="108528"/>
                      <a:pt x="146330" y="55541"/>
                      <a:pt x="79874" y="0"/>
                    </a:cubicBezTo>
                    <a:lnTo>
                      <a:pt x="51119" y="0"/>
                    </a:lnTo>
                    <a:cubicBezTo>
                      <a:pt x="-15335" y="55541"/>
                      <a:pt x="9585" y="109166"/>
                      <a:pt x="10863" y="111081"/>
                    </a:cubicBezTo>
                    <a:cubicBezTo>
                      <a:pt x="11502" y="111720"/>
                      <a:pt x="11502" y="112996"/>
                      <a:pt x="11502" y="113635"/>
                    </a:cubicBezTo>
                    <a:cubicBezTo>
                      <a:pt x="11502" y="123849"/>
                      <a:pt x="4473" y="141724"/>
                      <a:pt x="0" y="152577"/>
                    </a:cubicBezTo>
                    <a:lnTo>
                      <a:pt x="130994" y="152577"/>
                    </a:lnTo>
                    <a:cubicBezTo>
                      <a:pt x="126521" y="141724"/>
                      <a:pt x="119492" y="123849"/>
                      <a:pt x="119492" y="113635"/>
                    </a:cubicBezTo>
                    <a:cubicBezTo>
                      <a:pt x="119492" y="112996"/>
                      <a:pt x="119492" y="112358"/>
                      <a:pt x="120131" y="111081"/>
                    </a:cubicBezTo>
                    <a:close/>
                    <a:moveTo>
                      <a:pt x="65817" y="72777"/>
                    </a:moveTo>
                    <a:cubicBezTo>
                      <a:pt x="78597" y="72777"/>
                      <a:pt x="88181" y="82992"/>
                      <a:pt x="88181" y="95121"/>
                    </a:cubicBezTo>
                    <a:cubicBezTo>
                      <a:pt x="88181" y="105336"/>
                      <a:pt x="81153" y="113635"/>
                      <a:pt x="72207" y="116188"/>
                    </a:cubicBezTo>
                    <a:lnTo>
                      <a:pt x="72207" y="121296"/>
                    </a:lnTo>
                    <a:cubicBezTo>
                      <a:pt x="72207" y="125126"/>
                      <a:pt x="69650" y="127680"/>
                      <a:pt x="65817" y="127680"/>
                    </a:cubicBezTo>
                    <a:cubicBezTo>
                      <a:pt x="61983" y="127680"/>
                      <a:pt x="59427" y="125126"/>
                      <a:pt x="59427" y="121296"/>
                    </a:cubicBezTo>
                    <a:lnTo>
                      <a:pt x="59427" y="116188"/>
                    </a:lnTo>
                    <a:cubicBezTo>
                      <a:pt x="50481" y="113635"/>
                      <a:pt x="43452" y="104697"/>
                      <a:pt x="43452" y="95121"/>
                    </a:cubicBezTo>
                    <a:cubicBezTo>
                      <a:pt x="43452" y="91291"/>
                      <a:pt x="46008" y="88737"/>
                      <a:pt x="49842" y="88737"/>
                    </a:cubicBezTo>
                    <a:cubicBezTo>
                      <a:pt x="53676" y="88737"/>
                      <a:pt x="56232" y="91291"/>
                      <a:pt x="56232" y="95121"/>
                    </a:cubicBezTo>
                    <a:cubicBezTo>
                      <a:pt x="56232" y="100229"/>
                      <a:pt x="60704" y="104697"/>
                      <a:pt x="65817" y="104697"/>
                    </a:cubicBezTo>
                    <a:cubicBezTo>
                      <a:pt x="71568" y="104697"/>
                      <a:pt x="75402" y="100229"/>
                      <a:pt x="75402" y="95121"/>
                    </a:cubicBezTo>
                    <a:cubicBezTo>
                      <a:pt x="75402" y="89376"/>
                      <a:pt x="70929" y="85545"/>
                      <a:pt x="65817" y="85545"/>
                    </a:cubicBezTo>
                    <a:cubicBezTo>
                      <a:pt x="53676" y="85545"/>
                      <a:pt x="43452" y="75331"/>
                      <a:pt x="43452" y="63201"/>
                    </a:cubicBezTo>
                    <a:cubicBezTo>
                      <a:pt x="43452" y="52987"/>
                      <a:pt x="50481" y="44688"/>
                      <a:pt x="59427" y="41496"/>
                    </a:cubicBezTo>
                    <a:lnTo>
                      <a:pt x="59427" y="36389"/>
                    </a:lnTo>
                    <a:cubicBezTo>
                      <a:pt x="59427" y="32558"/>
                      <a:pt x="61983" y="30005"/>
                      <a:pt x="65817" y="30005"/>
                    </a:cubicBezTo>
                    <a:cubicBezTo>
                      <a:pt x="69650" y="30005"/>
                      <a:pt x="72207" y="32558"/>
                      <a:pt x="72207" y="36389"/>
                    </a:cubicBezTo>
                    <a:lnTo>
                      <a:pt x="72207" y="41496"/>
                    </a:lnTo>
                    <a:cubicBezTo>
                      <a:pt x="81792" y="44049"/>
                      <a:pt x="88181" y="52987"/>
                      <a:pt x="88181" y="63201"/>
                    </a:cubicBezTo>
                    <a:cubicBezTo>
                      <a:pt x="88181" y="67032"/>
                      <a:pt x="85625" y="69585"/>
                      <a:pt x="81792" y="69585"/>
                    </a:cubicBezTo>
                    <a:cubicBezTo>
                      <a:pt x="77958" y="69585"/>
                      <a:pt x="75402" y="67032"/>
                      <a:pt x="75402" y="63201"/>
                    </a:cubicBezTo>
                    <a:cubicBezTo>
                      <a:pt x="75402" y="57456"/>
                      <a:pt x="70929" y="53625"/>
                      <a:pt x="65817" y="53625"/>
                    </a:cubicBezTo>
                    <a:cubicBezTo>
                      <a:pt x="60704" y="53625"/>
                      <a:pt x="56232" y="58094"/>
                      <a:pt x="56232" y="63201"/>
                    </a:cubicBezTo>
                    <a:cubicBezTo>
                      <a:pt x="56232" y="68309"/>
                      <a:pt x="60066" y="72777"/>
                      <a:pt x="65817" y="72777"/>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148" name="Graphic 4">
              <a:extLst>
                <a:ext uri="{FF2B5EF4-FFF2-40B4-BE49-F238E27FC236}">
                  <a16:creationId xmlns:a16="http://schemas.microsoft.com/office/drawing/2014/main" id="{B6E53C62-4D1E-1643-9738-EE06920BAAE5}"/>
                </a:ext>
              </a:extLst>
            </p:cNvPr>
            <p:cNvGrpSpPr/>
            <p:nvPr/>
          </p:nvGrpSpPr>
          <p:grpSpPr>
            <a:xfrm>
              <a:off x="9787192" y="559033"/>
              <a:ext cx="281599" cy="409538"/>
              <a:chOff x="9394485" y="1003460"/>
              <a:chExt cx="130993" cy="190507"/>
            </a:xfrm>
            <a:solidFill>
              <a:schemeClr val="bg1">
                <a:lumMod val="75000"/>
              </a:schemeClr>
            </a:solidFill>
          </p:grpSpPr>
          <p:sp>
            <p:nvSpPr>
              <p:cNvPr id="149" name="Graphic 4">
                <a:extLst>
                  <a:ext uri="{FF2B5EF4-FFF2-40B4-BE49-F238E27FC236}">
                    <a16:creationId xmlns:a16="http://schemas.microsoft.com/office/drawing/2014/main" id="{40A51FAB-8EA1-4D48-BC6C-9A2AA0DD9920}"/>
                  </a:ext>
                </a:extLst>
              </p:cNvPr>
              <p:cNvSpPr/>
              <p:nvPr/>
            </p:nvSpPr>
            <p:spPr>
              <a:xfrm>
                <a:off x="9423879" y="1003460"/>
                <a:ext cx="72844" cy="25161"/>
              </a:xfrm>
              <a:custGeom>
                <a:avLst/>
                <a:gdLst>
                  <a:gd name="connsiteX0" fmla="*/ 49841 w 72844"/>
                  <a:gd name="connsiteY0" fmla="*/ 25162 h 25161"/>
                  <a:gd name="connsiteX1" fmla="*/ 72845 w 72844"/>
                  <a:gd name="connsiteY1" fmla="*/ 903 h 25161"/>
                  <a:gd name="connsiteX2" fmla="*/ 72206 w 72844"/>
                  <a:gd name="connsiteY2" fmla="*/ 903 h 25161"/>
                  <a:gd name="connsiteX3" fmla="*/ 38978 w 72844"/>
                  <a:gd name="connsiteY3" fmla="*/ 7287 h 25161"/>
                  <a:gd name="connsiteX4" fmla="*/ 38978 w 72844"/>
                  <a:gd name="connsiteY4" fmla="*/ 7287 h 25161"/>
                  <a:gd name="connsiteX5" fmla="*/ 37700 w 72844"/>
                  <a:gd name="connsiteY5" fmla="*/ 7287 h 25161"/>
                  <a:gd name="connsiteX6" fmla="*/ 36422 w 72844"/>
                  <a:gd name="connsiteY6" fmla="*/ 7287 h 25161"/>
                  <a:gd name="connsiteX7" fmla="*/ 35145 w 72844"/>
                  <a:gd name="connsiteY7" fmla="*/ 7287 h 25161"/>
                  <a:gd name="connsiteX8" fmla="*/ 33866 w 72844"/>
                  <a:gd name="connsiteY8" fmla="*/ 7287 h 25161"/>
                  <a:gd name="connsiteX9" fmla="*/ 33866 w 72844"/>
                  <a:gd name="connsiteY9" fmla="*/ 7287 h 25161"/>
                  <a:gd name="connsiteX10" fmla="*/ 639 w 72844"/>
                  <a:gd name="connsiteY10" fmla="*/ 903 h 25161"/>
                  <a:gd name="connsiteX11" fmla="*/ 0 w 72844"/>
                  <a:gd name="connsiteY11" fmla="*/ 903 h 25161"/>
                  <a:gd name="connsiteX12" fmla="*/ 23004 w 72844"/>
                  <a:gd name="connsiteY12" fmla="*/ 25162 h 25161"/>
                  <a:gd name="connsiteX13" fmla="*/ 49841 w 72844"/>
                  <a:gd name="connsiteY13" fmla="*/ 25162 h 2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844" h="25161">
                    <a:moveTo>
                      <a:pt x="49841" y="25162"/>
                    </a:moveTo>
                    <a:lnTo>
                      <a:pt x="72845" y="903"/>
                    </a:lnTo>
                    <a:cubicBezTo>
                      <a:pt x="72845" y="903"/>
                      <a:pt x="72206" y="903"/>
                      <a:pt x="72206" y="903"/>
                    </a:cubicBezTo>
                    <a:cubicBezTo>
                      <a:pt x="68372" y="-374"/>
                      <a:pt x="59426" y="-1651"/>
                      <a:pt x="38978" y="7287"/>
                    </a:cubicBezTo>
                    <a:cubicBezTo>
                      <a:pt x="38978" y="7287"/>
                      <a:pt x="38978" y="7287"/>
                      <a:pt x="38978" y="7287"/>
                    </a:cubicBezTo>
                    <a:cubicBezTo>
                      <a:pt x="38340" y="7287"/>
                      <a:pt x="38340" y="7287"/>
                      <a:pt x="37700" y="7287"/>
                    </a:cubicBezTo>
                    <a:cubicBezTo>
                      <a:pt x="37061" y="7287"/>
                      <a:pt x="37061" y="7287"/>
                      <a:pt x="36422" y="7287"/>
                    </a:cubicBezTo>
                    <a:cubicBezTo>
                      <a:pt x="35783" y="7287"/>
                      <a:pt x="35783" y="7287"/>
                      <a:pt x="35145" y="7287"/>
                    </a:cubicBezTo>
                    <a:cubicBezTo>
                      <a:pt x="34505" y="7287"/>
                      <a:pt x="33866" y="7287"/>
                      <a:pt x="33866" y="7287"/>
                    </a:cubicBezTo>
                    <a:cubicBezTo>
                      <a:pt x="33866" y="7287"/>
                      <a:pt x="33866" y="7287"/>
                      <a:pt x="33866" y="7287"/>
                    </a:cubicBezTo>
                    <a:cubicBezTo>
                      <a:pt x="13419" y="-1651"/>
                      <a:pt x="3834" y="-374"/>
                      <a:pt x="639" y="903"/>
                    </a:cubicBezTo>
                    <a:cubicBezTo>
                      <a:pt x="639" y="903"/>
                      <a:pt x="0" y="903"/>
                      <a:pt x="0" y="903"/>
                    </a:cubicBezTo>
                    <a:lnTo>
                      <a:pt x="23004" y="25162"/>
                    </a:lnTo>
                    <a:lnTo>
                      <a:pt x="49841" y="25162"/>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0" name="Graphic 4">
                <a:extLst>
                  <a:ext uri="{FF2B5EF4-FFF2-40B4-BE49-F238E27FC236}">
                    <a16:creationId xmlns:a16="http://schemas.microsoft.com/office/drawing/2014/main" id="{FB0AA2A7-6667-434E-90B7-EC924AEC2093}"/>
                  </a:ext>
                </a:extLst>
              </p:cNvPr>
              <p:cNvSpPr/>
              <p:nvPr/>
            </p:nvSpPr>
            <p:spPr>
              <a:xfrm>
                <a:off x="9394485" y="1041390"/>
                <a:ext cx="130993" cy="152577"/>
              </a:xfrm>
              <a:custGeom>
                <a:avLst/>
                <a:gdLst>
                  <a:gd name="connsiteX0" fmla="*/ 120131 w 130993"/>
                  <a:gd name="connsiteY0" fmla="*/ 111081 h 152577"/>
                  <a:gd name="connsiteX1" fmla="*/ 79874 w 130993"/>
                  <a:gd name="connsiteY1" fmla="*/ 0 h 152577"/>
                  <a:gd name="connsiteX2" fmla="*/ 51119 w 130993"/>
                  <a:gd name="connsiteY2" fmla="*/ 0 h 152577"/>
                  <a:gd name="connsiteX3" fmla="*/ 10863 w 130993"/>
                  <a:gd name="connsiteY3" fmla="*/ 111081 h 152577"/>
                  <a:gd name="connsiteX4" fmla="*/ 11502 w 130993"/>
                  <a:gd name="connsiteY4" fmla="*/ 113635 h 152577"/>
                  <a:gd name="connsiteX5" fmla="*/ 0 w 130993"/>
                  <a:gd name="connsiteY5" fmla="*/ 152577 h 152577"/>
                  <a:gd name="connsiteX6" fmla="*/ 130994 w 130993"/>
                  <a:gd name="connsiteY6" fmla="*/ 152577 h 152577"/>
                  <a:gd name="connsiteX7" fmla="*/ 119492 w 130993"/>
                  <a:gd name="connsiteY7" fmla="*/ 113635 h 152577"/>
                  <a:gd name="connsiteX8" fmla="*/ 120131 w 130993"/>
                  <a:gd name="connsiteY8" fmla="*/ 111081 h 152577"/>
                  <a:gd name="connsiteX9" fmla="*/ 65817 w 130993"/>
                  <a:gd name="connsiteY9" fmla="*/ 72777 h 152577"/>
                  <a:gd name="connsiteX10" fmla="*/ 88181 w 130993"/>
                  <a:gd name="connsiteY10" fmla="*/ 95121 h 152577"/>
                  <a:gd name="connsiteX11" fmla="*/ 72207 w 130993"/>
                  <a:gd name="connsiteY11" fmla="*/ 116188 h 152577"/>
                  <a:gd name="connsiteX12" fmla="*/ 72207 w 130993"/>
                  <a:gd name="connsiteY12" fmla="*/ 121296 h 152577"/>
                  <a:gd name="connsiteX13" fmla="*/ 65817 w 130993"/>
                  <a:gd name="connsiteY13" fmla="*/ 127680 h 152577"/>
                  <a:gd name="connsiteX14" fmla="*/ 59427 w 130993"/>
                  <a:gd name="connsiteY14" fmla="*/ 121296 h 152577"/>
                  <a:gd name="connsiteX15" fmla="*/ 59427 w 130993"/>
                  <a:gd name="connsiteY15" fmla="*/ 116188 h 152577"/>
                  <a:gd name="connsiteX16" fmla="*/ 43452 w 130993"/>
                  <a:gd name="connsiteY16" fmla="*/ 95121 h 152577"/>
                  <a:gd name="connsiteX17" fmla="*/ 49842 w 130993"/>
                  <a:gd name="connsiteY17" fmla="*/ 88737 h 152577"/>
                  <a:gd name="connsiteX18" fmla="*/ 56232 w 130993"/>
                  <a:gd name="connsiteY18" fmla="*/ 95121 h 152577"/>
                  <a:gd name="connsiteX19" fmla="*/ 65817 w 130993"/>
                  <a:gd name="connsiteY19" fmla="*/ 104697 h 152577"/>
                  <a:gd name="connsiteX20" fmla="*/ 75402 w 130993"/>
                  <a:gd name="connsiteY20" fmla="*/ 95121 h 152577"/>
                  <a:gd name="connsiteX21" fmla="*/ 65817 w 130993"/>
                  <a:gd name="connsiteY21" fmla="*/ 85545 h 152577"/>
                  <a:gd name="connsiteX22" fmla="*/ 43452 w 130993"/>
                  <a:gd name="connsiteY22" fmla="*/ 63201 h 152577"/>
                  <a:gd name="connsiteX23" fmla="*/ 59427 w 130993"/>
                  <a:gd name="connsiteY23" fmla="*/ 41496 h 152577"/>
                  <a:gd name="connsiteX24" fmla="*/ 59427 w 130993"/>
                  <a:gd name="connsiteY24" fmla="*/ 36389 h 152577"/>
                  <a:gd name="connsiteX25" fmla="*/ 65817 w 130993"/>
                  <a:gd name="connsiteY25" fmla="*/ 30005 h 152577"/>
                  <a:gd name="connsiteX26" fmla="*/ 72207 w 130993"/>
                  <a:gd name="connsiteY26" fmla="*/ 36389 h 152577"/>
                  <a:gd name="connsiteX27" fmla="*/ 72207 w 130993"/>
                  <a:gd name="connsiteY27" fmla="*/ 41496 h 152577"/>
                  <a:gd name="connsiteX28" fmla="*/ 88181 w 130993"/>
                  <a:gd name="connsiteY28" fmla="*/ 63201 h 152577"/>
                  <a:gd name="connsiteX29" fmla="*/ 81792 w 130993"/>
                  <a:gd name="connsiteY29" fmla="*/ 69585 h 152577"/>
                  <a:gd name="connsiteX30" fmla="*/ 75402 w 130993"/>
                  <a:gd name="connsiteY30" fmla="*/ 63201 h 152577"/>
                  <a:gd name="connsiteX31" fmla="*/ 65817 w 130993"/>
                  <a:gd name="connsiteY31" fmla="*/ 53625 h 152577"/>
                  <a:gd name="connsiteX32" fmla="*/ 56232 w 130993"/>
                  <a:gd name="connsiteY32" fmla="*/ 63201 h 152577"/>
                  <a:gd name="connsiteX33" fmla="*/ 65817 w 130993"/>
                  <a:gd name="connsiteY33" fmla="*/ 72777 h 15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0993" h="152577">
                    <a:moveTo>
                      <a:pt x="120131" y="111081"/>
                    </a:moveTo>
                    <a:cubicBezTo>
                      <a:pt x="121409" y="108528"/>
                      <a:pt x="146330" y="55541"/>
                      <a:pt x="79874" y="0"/>
                    </a:cubicBezTo>
                    <a:lnTo>
                      <a:pt x="51119" y="0"/>
                    </a:lnTo>
                    <a:cubicBezTo>
                      <a:pt x="-15335" y="55541"/>
                      <a:pt x="9585" y="109166"/>
                      <a:pt x="10863" y="111081"/>
                    </a:cubicBezTo>
                    <a:cubicBezTo>
                      <a:pt x="11502" y="111720"/>
                      <a:pt x="11502" y="112996"/>
                      <a:pt x="11502" y="113635"/>
                    </a:cubicBezTo>
                    <a:cubicBezTo>
                      <a:pt x="11502" y="123849"/>
                      <a:pt x="4473" y="141724"/>
                      <a:pt x="0" y="152577"/>
                    </a:cubicBezTo>
                    <a:lnTo>
                      <a:pt x="130994" y="152577"/>
                    </a:lnTo>
                    <a:cubicBezTo>
                      <a:pt x="126521" y="141724"/>
                      <a:pt x="119492" y="123849"/>
                      <a:pt x="119492" y="113635"/>
                    </a:cubicBezTo>
                    <a:cubicBezTo>
                      <a:pt x="119492" y="112996"/>
                      <a:pt x="119492" y="112358"/>
                      <a:pt x="120131" y="111081"/>
                    </a:cubicBezTo>
                    <a:close/>
                    <a:moveTo>
                      <a:pt x="65817" y="72777"/>
                    </a:moveTo>
                    <a:cubicBezTo>
                      <a:pt x="78597" y="72777"/>
                      <a:pt x="88181" y="82992"/>
                      <a:pt x="88181" y="95121"/>
                    </a:cubicBezTo>
                    <a:cubicBezTo>
                      <a:pt x="88181" y="105336"/>
                      <a:pt x="81153" y="113635"/>
                      <a:pt x="72207" y="116188"/>
                    </a:cubicBezTo>
                    <a:lnTo>
                      <a:pt x="72207" y="121296"/>
                    </a:lnTo>
                    <a:cubicBezTo>
                      <a:pt x="72207" y="125126"/>
                      <a:pt x="69650" y="127680"/>
                      <a:pt x="65817" y="127680"/>
                    </a:cubicBezTo>
                    <a:cubicBezTo>
                      <a:pt x="61983" y="127680"/>
                      <a:pt x="59427" y="125126"/>
                      <a:pt x="59427" y="121296"/>
                    </a:cubicBezTo>
                    <a:lnTo>
                      <a:pt x="59427" y="116188"/>
                    </a:lnTo>
                    <a:cubicBezTo>
                      <a:pt x="50481" y="113635"/>
                      <a:pt x="43452" y="104697"/>
                      <a:pt x="43452" y="95121"/>
                    </a:cubicBezTo>
                    <a:cubicBezTo>
                      <a:pt x="43452" y="91291"/>
                      <a:pt x="46008" y="88737"/>
                      <a:pt x="49842" y="88737"/>
                    </a:cubicBezTo>
                    <a:cubicBezTo>
                      <a:pt x="53676" y="88737"/>
                      <a:pt x="56232" y="91291"/>
                      <a:pt x="56232" y="95121"/>
                    </a:cubicBezTo>
                    <a:cubicBezTo>
                      <a:pt x="56232" y="100229"/>
                      <a:pt x="60704" y="104697"/>
                      <a:pt x="65817" y="104697"/>
                    </a:cubicBezTo>
                    <a:cubicBezTo>
                      <a:pt x="71568" y="104697"/>
                      <a:pt x="75402" y="100229"/>
                      <a:pt x="75402" y="95121"/>
                    </a:cubicBezTo>
                    <a:cubicBezTo>
                      <a:pt x="75402" y="89376"/>
                      <a:pt x="70929" y="85545"/>
                      <a:pt x="65817" y="85545"/>
                    </a:cubicBezTo>
                    <a:cubicBezTo>
                      <a:pt x="53676" y="85545"/>
                      <a:pt x="43452" y="75331"/>
                      <a:pt x="43452" y="63201"/>
                    </a:cubicBezTo>
                    <a:cubicBezTo>
                      <a:pt x="43452" y="52987"/>
                      <a:pt x="50481" y="44688"/>
                      <a:pt x="59427" y="41496"/>
                    </a:cubicBezTo>
                    <a:lnTo>
                      <a:pt x="59427" y="36389"/>
                    </a:lnTo>
                    <a:cubicBezTo>
                      <a:pt x="59427" y="32558"/>
                      <a:pt x="61983" y="30005"/>
                      <a:pt x="65817" y="30005"/>
                    </a:cubicBezTo>
                    <a:cubicBezTo>
                      <a:pt x="69650" y="30005"/>
                      <a:pt x="72207" y="32558"/>
                      <a:pt x="72207" y="36389"/>
                    </a:cubicBezTo>
                    <a:lnTo>
                      <a:pt x="72207" y="41496"/>
                    </a:lnTo>
                    <a:cubicBezTo>
                      <a:pt x="81792" y="44049"/>
                      <a:pt x="88181" y="52987"/>
                      <a:pt x="88181" y="63201"/>
                    </a:cubicBezTo>
                    <a:cubicBezTo>
                      <a:pt x="88181" y="67032"/>
                      <a:pt x="85625" y="69585"/>
                      <a:pt x="81792" y="69585"/>
                    </a:cubicBezTo>
                    <a:cubicBezTo>
                      <a:pt x="77958" y="69585"/>
                      <a:pt x="75402" y="67032"/>
                      <a:pt x="75402" y="63201"/>
                    </a:cubicBezTo>
                    <a:cubicBezTo>
                      <a:pt x="75402" y="57456"/>
                      <a:pt x="70929" y="53625"/>
                      <a:pt x="65817" y="53625"/>
                    </a:cubicBezTo>
                    <a:cubicBezTo>
                      <a:pt x="60704" y="53625"/>
                      <a:pt x="56232" y="58094"/>
                      <a:pt x="56232" y="63201"/>
                    </a:cubicBezTo>
                    <a:cubicBezTo>
                      <a:pt x="56232" y="68309"/>
                      <a:pt x="60066" y="72777"/>
                      <a:pt x="65817" y="72777"/>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151" name="Graphic 4">
              <a:extLst>
                <a:ext uri="{FF2B5EF4-FFF2-40B4-BE49-F238E27FC236}">
                  <a16:creationId xmlns:a16="http://schemas.microsoft.com/office/drawing/2014/main" id="{C57CC761-90B2-2345-8850-A0267E984BEF}"/>
                </a:ext>
              </a:extLst>
            </p:cNvPr>
            <p:cNvGrpSpPr/>
            <p:nvPr/>
          </p:nvGrpSpPr>
          <p:grpSpPr>
            <a:xfrm>
              <a:off x="10164018" y="655788"/>
              <a:ext cx="220119" cy="320126"/>
              <a:chOff x="9394485" y="1003460"/>
              <a:chExt cx="130993" cy="190507"/>
            </a:xfrm>
            <a:solidFill>
              <a:schemeClr val="bg1">
                <a:lumMod val="75000"/>
              </a:schemeClr>
            </a:solidFill>
          </p:grpSpPr>
          <p:sp>
            <p:nvSpPr>
              <p:cNvPr id="152" name="Graphic 4">
                <a:extLst>
                  <a:ext uri="{FF2B5EF4-FFF2-40B4-BE49-F238E27FC236}">
                    <a16:creationId xmlns:a16="http://schemas.microsoft.com/office/drawing/2014/main" id="{E8365551-2532-C74B-808F-ECCCB3846E1D}"/>
                  </a:ext>
                </a:extLst>
              </p:cNvPr>
              <p:cNvSpPr/>
              <p:nvPr/>
            </p:nvSpPr>
            <p:spPr>
              <a:xfrm>
                <a:off x="9423879" y="1003460"/>
                <a:ext cx="72844" cy="25161"/>
              </a:xfrm>
              <a:custGeom>
                <a:avLst/>
                <a:gdLst>
                  <a:gd name="connsiteX0" fmla="*/ 49841 w 72844"/>
                  <a:gd name="connsiteY0" fmla="*/ 25162 h 25161"/>
                  <a:gd name="connsiteX1" fmla="*/ 72845 w 72844"/>
                  <a:gd name="connsiteY1" fmla="*/ 903 h 25161"/>
                  <a:gd name="connsiteX2" fmla="*/ 72206 w 72844"/>
                  <a:gd name="connsiteY2" fmla="*/ 903 h 25161"/>
                  <a:gd name="connsiteX3" fmla="*/ 38978 w 72844"/>
                  <a:gd name="connsiteY3" fmla="*/ 7287 h 25161"/>
                  <a:gd name="connsiteX4" fmla="*/ 38978 w 72844"/>
                  <a:gd name="connsiteY4" fmla="*/ 7287 h 25161"/>
                  <a:gd name="connsiteX5" fmla="*/ 37700 w 72844"/>
                  <a:gd name="connsiteY5" fmla="*/ 7287 h 25161"/>
                  <a:gd name="connsiteX6" fmla="*/ 36422 w 72844"/>
                  <a:gd name="connsiteY6" fmla="*/ 7287 h 25161"/>
                  <a:gd name="connsiteX7" fmla="*/ 35145 w 72844"/>
                  <a:gd name="connsiteY7" fmla="*/ 7287 h 25161"/>
                  <a:gd name="connsiteX8" fmla="*/ 33866 w 72844"/>
                  <a:gd name="connsiteY8" fmla="*/ 7287 h 25161"/>
                  <a:gd name="connsiteX9" fmla="*/ 33866 w 72844"/>
                  <a:gd name="connsiteY9" fmla="*/ 7287 h 25161"/>
                  <a:gd name="connsiteX10" fmla="*/ 639 w 72844"/>
                  <a:gd name="connsiteY10" fmla="*/ 903 h 25161"/>
                  <a:gd name="connsiteX11" fmla="*/ 0 w 72844"/>
                  <a:gd name="connsiteY11" fmla="*/ 903 h 25161"/>
                  <a:gd name="connsiteX12" fmla="*/ 23004 w 72844"/>
                  <a:gd name="connsiteY12" fmla="*/ 25162 h 25161"/>
                  <a:gd name="connsiteX13" fmla="*/ 49841 w 72844"/>
                  <a:gd name="connsiteY13" fmla="*/ 25162 h 2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844" h="25161">
                    <a:moveTo>
                      <a:pt x="49841" y="25162"/>
                    </a:moveTo>
                    <a:lnTo>
                      <a:pt x="72845" y="903"/>
                    </a:lnTo>
                    <a:cubicBezTo>
                      <a:pt x="72845" y="903"/>
                      <a:pt x="72206" y="903"/>
                      <a:pt x="72206" y="903"/>
                    </a:cubicBezTo>
                    <a:cubicBezTo>
                      <a:pt x="68372" y="-374"/>
                      <a:pt x="59426" y="-1651"/>
                      <a:pt x="38978" y="7287"/>
                    </a:cubicBezTo>
                    <a:cubicBezTo>
                      <a:pt x="38978" y="7287"/>
                      <a:pt x="38978" y="7287"/>
                      <a:pt x="38978" y="7287"/>
                    </a:cubicBezTo>
                    <a:cubicBezTo>
                      <a:pt x="38340" y="7287"/>
                      <a:pt x="38340" y="7287"/>
                      <a:pt x="37700" y="7287"/>
                    </a:cubicBezTo>
                    <a:cubicBezTo>
                      <a:pt x="37061" y="7287"/>
                      <a:pt x="37061" y="7287"/>
                      <a:pt x="36422" y="7287"/>
                    </a:cubicBezTo>
                    <a:cubicBezTo>
                      <a:pt x="35783" y="7287"/>
                      <a:pt x="35783" y="7287"/>
                      <a:pt x="35145" y="7287"/>
                    </a:cubicBezTo>
                    <a:cubicBezTo>
                      <a:pt x="34505" y="7287"/>
                      <a:pt x="33866" y="7287"/>
                      <a:pt x="33866" y="7287"/>
                    </a:cubicBezTo>
                    <a:cubicBezTo>
                      <a:pt x="33866" y="7287"/>
                      <a:pt x="33866" y="7287"/>
                      <a:pt x="33866" y="7287"/>
                    </a:cubicBezTo>
                    <a:cubicBezTo>
                      <a:pt x="13419" y="-1651"/>
                      <a:pt x="3834" y="-374"/>
                      <a:pt x="639" y="903"/>
                    </a:cubicBezTo>
                    <a:cubicBezTo>
                      <a:pt x="639" y="903"/>
                      <a:pt x="0" y="903"/>
                      <a:pt x="0" y="903"/>
                    </a:cubicBezTo>
                    <a:lnTo>
                      <a:pt x="23004" y="25162"/>
                    </a:lnTo>
                    <a:lnTo>
                      <a:pt x="49841" y="25162"/>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3" name="Graphic 4">
                <a:extLst>
                  <a:ext uri="{FF2B5EF4-FFF2-40B4-BE49-F238E27FC236}">
                    <a16:creationId xmlns:a16="http://schemas.microsoft.com/office/drawing/2014/main" id="{E102DC07-D349-E74C-B964-4A6FD15348CB}"/>
                  </a:ext>
                </a:extLst>
              </p:cNvPr>
              <p:cNvSpPr/>
              <p:nvPr/>
            </p:nvSpPr>
            <p:spPr>
              <a:xfrm>
                <a:off x="9394485" y="1041390"/>
                <a:ext cx="130993" cy="152577"/>
              </a:xfrm>
              <a:custGeom>
                <a:avLst/>
                <a:gdLst>
                  <a:gd name="connsiteX0" fmla="*/ 120131 w 130993"/>
                  <a:gd name="connsiteY0" fmla="*/ 111081 h 152577"/>
                  <a:gd name="connsiteX1" fmla="*/ 79874 w 130993"/>
                  <a:gd name="connsiteY1" fmla="*/ 0 h 152577"/>
                  <a:gd name="connsiteX2" fmla="*/ 51119 w 130993"/>
                  <a:gd name="connsiteY2" fmla="*/ 0 h 152577"/>
                  <a:gd name="connsiteX3" fmla="*/ 10863 w 130993"/>
                  <a:gd name="connsiteY3" fmla="*/ 111081 h 152577"/>
                  <a:gd name="connsiteX4" fmla="*/ 11502 w 130993"/>
                  <a:gd name="connsiteY4" fmla="*/ 113635 h 152577"/>
                  <a:gd name="connsiteX5" fmla="*/ 0 w 130993"/>
                  <a:gd name="connsiteY5" fmla="*/ 152577 h 152577"/>
                  <a:gd name="connsiteX6" fmla="*/ 130994 w 130993"/>
                  <a:gd name="connsiteY6" fmla="*/ 152577 h 152577"/>
                  <a:gd name="connsiteX7" fmla="*/ 119492 w 130993"/>
                  <a:gd name="connsiteY7" fmla="*/ 113635 h 152577"/>
                  <a:gd name="connsiteX8" fmla="*/ 120131 w 130993"/>
                  <a:gd name="connsiteY8" fmla="*/ 111081 h 152577"/>
                  <a:gd name="connsiteX9" fmla="*/ 65817 w 130993"/>
                  <a:gd name="connsiteY9" fmla="*/ 72777 h 152577"/>
                  <a:gd name="connsiteX10" fmla="*/ 88181 w 130993"/>
                  <a:gd name="connsiteY10" fmla="*/ 95121 h 152577"/>
                  <a:gd name="connsiteX11" fmla="*/ 72207 w 130993"/>
                  <a:gd name="connsiteY11" fmla="*/ 116188 h 152577"/>
                  <a:gd name="connsiteX12" fmla="*/ 72207 w 130993"/>
                  <a:gd name="connsiteY12" fmla="*/ 121296 h 152577"/>
                  <a:gd name="connsiteX13" fmla="*/ 65817 w 130993"/>
                  <a:gd name="connsiteY13" fmla="*/ 127680 h 152577"/>
                  <a:gd name="connsiteX14" fmla="*/ 59427 w 130993"/>
                  <a:gd name="connsiteY14" fmla="*/ 121296 h 152577"/>
                  <a:gd name="connsiteX15" fmla="*/ 59427 w 130993"/>
                  <a:gd name="connsiteY15" fmla="*/ 116188 h 152577"/>
                  <a:gd name="connsiteX16" fmla="*/ 43452 w 130993"/>
                  <a:gd name="connsiteY16" fmla="*/ 95121 h 152577"/>
                  <a:gd name="connsiteX17" fmla="*/ 49842 w 130993"/>
                  <a:gd name="connsiteY17" fmla="*/ 88737 h 152577"/>
                  <a:gd name="connsiteX18" fmla="*/ 56232 w 130993"/>
                  <a:gd name="connsiteY18" fmla="*/ 95121 h 152577"/>
                  <a:gd name="connsiteX19" fmla="*/ 65817 w 130993"/>
                  <a:gd name="connsiteY19" fmla="*/ 104697 h 152577"/>
                  <a:gd name="connsiteX20" fmla="*/ 75402 w 130993"/>
                  <a:gd name="connsiteY20" fmla="*/ 95121 h 152577"/>
                  <a:gd name="connsiteX21" fmla="*/ 65817 w 130993"/>
                  <a:gd name="connsiteY21" fmla="*/ 85545 h 152577"/>
                  <a:gd name="connsiteX22" fmla="*/ 43452 w 130993"/>
                  <a:gd name="connsiteY22" fmla="*/ 63201 h 152577"/>
                  <a:gd name="connsiteX23" fmla="*/ 59427 w 130993"/>
                  <a:gd name="connsiteY23" fmla="*/ 41496 h 152577"/>
                  <a:gd name="connsiteX24" fmla="*/ 59427 w 130993"/>
                  <a:gd name="connsiteY24" fmla="*/ 36389 h 152577"/>
                  <a:gd name="connsiteX25" fmla="*/ 65817 w 130993"/>
                  <a:gd name="connsiteY25" fmla="*/ 30005 h 152577"/>
                  <a:gd name="connsiteX26" fmla="*/ 72207 w 130993"/>
                  <a:gd name="connsiteY26" fmla="*/ 36389 h 152577"/>
                  <a:gd name="connsiteX27" fmla="*/ 72207 w 130993"/>
                  <a:gd name="connsiteY27" fmla="*/ 41496 h 152577"/>
                  <a:gd name="connsiteX28" fmla="*/ 88181 w 130993"/>
                  <a:gd name="connsiteY28" fmla="*/ 63201 h 152577"/>
                  <a:gd name="connsiteX29" fmla="*/ 81792 w 130993"/>
                  <a:gd name="connsiteY29" fmla="*/ 69585 h 152577"/>
                  <a:gd name="connsiteX30" fmla="*/ 75402 w 130993"/>
                  <a:gd name="connsiteY30" fmla="*/ 63201 h 152577"/>
                  <a:gd name="connsiteX31" fmla="*/ 65817 w 130993"/>
                  <a:gd name="connsiteY31" fmla="*/ 53625 h 152577"/>
                  <a:gd name="connsiteX32" fmla="*/ 56232 w 130993"/>
                  <a:gd name="connsiteY32" fmla="*/ 63201 h 152577"/>
                  <a:gd name="connsiteX33" fmla="*/ 65817 w 130993"/>
                  <a:gd name="connsiteY33" fmla="*/ 72777 h 15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0993" h="152577">
                    <a:moveTo>
                      <a:pt x="120131" y="111081"/>
                    </a:moveTo>
                    <a:cubicBezTo>
                      <a:pt x="121409" y="108528"/>
                      <a:pt x="146330" y="55541"/>
                      <a:pt x="79874" y="0"/>
                    </a:cubicBezTo>
                    <a:lnTo>
                      <a:pt x="51119" y="0"/>
                    </a:lnTo>
                    <a:cubicBezTo>
                      <a:pt x="-15335" y="55541"/>
                      <a:pt x="9585" y="109166"/>
                      <a:pt x="10863" y="111081"/>
                    </a:cubicBezTo>
                    <a:cubicBezTo>
                      <a:pt x="11502" y="111720"/>
                      <a:pt x="11502" y="112996"/>
                      <a:pt x="11502" y="113635"/>
                    </a:cubicBezTo>
                    <a:cubicBezTo>
                      <a:pt x="11502" y="123849"/>
                      <a:pt x="4473" y="141724"/>
                      <a:pt x="0" y="152577"/>
                    </a:cubicBezTo>
                    <a:lnTo>
                      <a:pt x="130994" y="152577"/>
                    </a:lnTo>
                    <a:cubicBezTo>
                      <a:pt x="126521" y="141724"/>
                      <a:pt x="119492" y="123849"/>
                      <a:pt x="119492" y="113635"/>
                    </a:cubicBezTo>
                    <a:cubicBezTo>
                      <a:pt x="119492" y="112996"/>
                      <a:pt x="119492" y="112358"/>
                      <a:pt x="120131" y="111081"/>
                    </a:cubicBezTo>
                    <a:close/>
                    <a:moveTo>
                      <a:pt x="65817" y="72777"/>
                    </a:moveTo>
                    <a:cubicBezTo>
                      <a:pt x="78597" y="72777"/>
                      <a:pt x="88181" y="82992"/>
                      <a:pt x="88181" y="95121"/>
                    </a:cubicBezTo>
                    <a:cubicBezTo>
                      <a:pt x="88181" y="105336"/>
                      <a:pt x="81153" y="113635"/>
                      <a:pt x="72207" y="116188"/>
                    </a:cubicBezTo>
                    <a:lnTo>
                      <a:pt x="72207" y="121296"/>
                    </a:lnTo>
                    <a:cubicBezTo>
                      <a:pt x="72207" y="125126"/>
                      <a:pt x="69650" y="127680"/>
                      <a:pt x="65817" y="127680"/>
                    </a:cubicBezTo>
                    <a:cubicBezTo>
                      <a:pt x="61983" y="127680"/>
                      <a:pt x="59427" y="125126"/>
                      <a:pt x="59427" y="121296"/>
                    </a:cubicBezTo>
                    <a:lnTo>
                      <a:pt x="59427" y="116188"/>
                    </a:lnTo>
                    <a:cubicBezTo>
                      <a:pt x="50481" y="113635"/>
                      <a:pt x="43452" y="104697"/>
                      <a:pt x="43452" y="95121"/>
                    </a:cubicBezTo>
                    <a:cubicBezTo>
                      <a:pt x="43452" y="91291"/>
                      <a:pt x="46008" y="88737"/>
                      <a:pt x="49842" y="88737"/>
                    </a:cubicBezTo>
                    <a:cubicBezTo>
                      <a:pt x="53676" y="88737"/>
                      <a:pt x="56232" y="91291"/>
                      <a:pt x="56232" y="95121"/>
                    </a:cubicBezTo>
                    <a:cubicBezTo>
                      <a:pt x="56232" y="100229"/>
                      <a:pt x="60704" y="104697"/>
                      <a:pt x="65817" y="104697"/>
                    </a:cubicBezTo>
                    <a:cubicBezTo>
                      <a:pt x="71568" y="104697"/>
                      <a:pt x="75402" y="100229"/>
                      <a:pt x="75402" y="95121"/>
                    </a:cubicBezTo>
                    <a:cubicBezTo>
                      <a:pt x="75402" y="89376"/>
                      <a:pt x="70929" y="85545"/>
                      <a:pt x="65817" y="85545"/>
                    </a:cubicBezTo>
                    <a:cubicBezTo>
                      <a:pt x="53676" y="85545"/>
                      <a:pt x="43452" y="75331"/>
                      <a:pt x="43452" y="63201"/>
                    </a:cubicBezTo>
                    <a:cubicBezTo>
                      <a:pt x="43452" y="52987"/>
                      <a:pt x="50481" y="44688"/>
                      <a:pt x="59427" y="41496"/>
                    </a:cubicBezTo>
                    <a:lnTo>
                      <a:pt x="59427" y="36389"/>
                    </a:lnTo>
                    <a:cubicBezTo>
                      <a:pt x="59427" y="32558"/>
                      <a:pt x="61983" y="30005"/>
                      <a:pt x="65817" y="30005"/>
                    </a:cubicBezTo>
                    <a:cubicBezTo>
                      <a:pt x="69650" y="30005"/>
                      <a:pt x="72207" y="32558"/>
                      <a:pt x="72207" y="36389"/>
                    </a:cubicBezTo>
                    <a:lnTo>
                      <a:pt x="72207" y="41496"/>
                    </a:lnTo>
                    <a:cubicBezTo>
                      <a:pt x="81792" y="44049"/>
                      <a:pt x="88181" y="52987"/>
                      <a:pt x="88181" y="63201"/>
                    </a:cubicBezTo>
                    <a:cubicBezTo>
                      <a:pt x="88181" y="67032"/>
                      <a:pt x="85625" y="69585"/>
                      <a:pt x="81792" y="69585"/>
                    </a:cubicBezTo>
                    <a:cubicBezTo>
                      <a:pt x="77958" y="69585"/>
                      <a:pt x="75402" y="67032"/>
                      <a:pt x="75402" y="63201"/>
                    </a:cubicBezTo>
                    <a:cubicBezTo>
                      <a:pt x="75402" y="57456"/>
                      <a:pt x="70929" y="53625"/>
                      <a:pt x="65817" y="53625"/>
                    </a:cubicBezTo>
                    <a:cubicBezTo>
                      <a:pt x="60704" y="53625"/>
                      <a:pt x="56232" y="58094"/>
                      <a:pt x="56232" y="63201"/>
                    </a:cubicBezTo>
                    <a:cubicBezTo>
                      <a:pt x="56232" y="68309"/>
                      <a:pt x="60066" y="72777"/>
                      <a:pt x="65817" y="72777"/>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154" name="Rectangle 153">
              <a:extLst>
                <a:ext uri="{FF2B5EF4-FFF2-40B4-BE49-F238E27FC236}">
                  <a16:creationId xmlns:a16="http://schemas.microsoft.com/office/drawing/2014/main" id="{BC81BDF6-6B02-4B4A-85BD-7B0E4DEEF7F7}"/>
                </a:ext>
              </a:extLst>
            </p:cNvPr>
            <p:cNvSpPr/>
            <p:nvPr/>
          </p:nvSpPr>
          <p:spPr>
            <a:xfrm>
              <a:off x="9248426" y="1196692"/>
              <a:ext cx="509101" cy="92333"/>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prstClr val="black"/>
                  </a:solidFill>
                  <a:effectLst/>
                  <a:uLnTx/>
                  <a:uFillTx/>
                  <a:latin typeface="Open Sans"/>
                  <a:ea typeface="+mn-ea"/>
                  <a:cs typeface="+mn-cs"/>
                </a:rPr>
                <a:t>FY2006</a:t>
              </a:r>
              <a:endParaRPr kumimoji="0" lang="en-US" sz="600" b="1" i="0" u="none" strike="noStrike" kern="1200" cap="none" spc="0" normalizeH="0" baseline="0" noProof="0">
                <a:ln>
                  <a:noFill/>
                </a:ln>
                <a:solidFill>
                  <a:prstClr val="black"/>
                </a:solidFill>
                <a:effectLst/>
                <a:uLnTx/>
                <a:uFillTx/>
                <a:latin typeface="Open Sans"/>
                <a:ea typeface="+mn-ea"/>
                <a:cs typeface="+mn-cs"/>
              </a:endParaRPr>
            </a:p>
          </p:txBody>
        </p:sp>
        <p:sp>
          <p:nvSpPr>
            <p:cNvPr id="155" name="Rectangle 154">
              <a:extLst>
                <a:ext uri="{FF2B5EF4-FFF2-40B4-BE49-F238E27FC236}">
                  <a16:creationId xmlns:a16="http://schemas.microsoft.com/office/drawing/2014/main" id="{6EDDF191-E8AE-ED45-B0DC-6906D3E2B36B}"/>
                </a:ext>
              </a:extLst>
            </p:cNvPr>
            <p:cNvSpPr/>
            <p:nvPr/>
          </p:nvSpPr>
          <p:spPr>
            <a:xfrm>
              <a:off x="9675699" y="1193492"/>
              <a:ext cx="509101" cy="92333"/>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prstClr val="black"/>
                  </a:solidFill>
                  <a:effectLst/>
                  <a:uLnTx/>
                  <a:uFillTx/>
                  <a:latin typeface="Open Sans"/>
                  <a:ea typeface="+mn-ea"/>
                  <a:cs typeface="+mn-cs"/>
                </a:rPr>
                <a:t>FY2011</a:t>
              </a:r>
              <a:endParaRPr kumimoji="0" lang="en-US" sz="600" b="1" i="0" u="none" strike="noStrike" kern="1200" cap="none" spc="0" normalizeH="0" baseline="0" noProof="0">
                <a:ln>
                  <a:noFill/>
                </a:ln>
                <a:solidFill>
                  <a:prstClr val="black"/>
                </a:solidFill>
                <a:effectLst/>
                <a:uLnTx/>
                <a:uFillTx/>
                <a:latin typeface="Open Sans"/>
                <a:ea typeface="+mn-ea"/>
                <a:cs typeface="+mn-cs"/>
              </a:endParaRPr>
            </a:p>
          </p:txBody>
        </p:sp>
        <p:sp>
          <p:nvSpPr>
            <p:cNvPr id="156" name="Rectangle 155">
              <a:extLst>
                <a:ext uri="{FF2B5EF4-FFF2-40B4-BE49-F238E27FC236}">
                  <a16:creationId xmlns:a16="http://schemas.microsoft.com/office/drawing/2014/main" id="{E7B11593-047F-1F47-9E21-228C74BD376A}"/>
                </a:ext>
              </a:extLst>
            </p:cNvPr>
            <p:cNvSpPr/>
            <p:nvPr/>
          </p:nvSpPr>
          <p:spPr>
            <a:xfrm>
              <a:off x="10027758" y="1191238"/>
              <a:ext cx="509101" cy="92333"/>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prstClr val="black"/>
                  </a:solidFill>
                  <a:effectLst/>
                  <a:uLnTx/>
                  <a:uFillTx/>
                  <a:latin typeface="Open Sans"/>
                  <a:ea typeface="+mn-ea"/>
                  <a:cs typeface="+mn-cs"/>
                </a:rPr>
                <a:t>FY2016</a:t>
              </a:r>
              <a:endParaRPr kumimoji="0" lang="en-US" sz="600" b="1" i="0" u="none" strike="noStrike" kern="1200" cap="none" spc="0" normalizeH="0" baseline="0" noProof="0">
                <a:ln>
                  <a:noFill/>
                </a:ln>
                <a:solidFill>
                  <a:prstClr val="black"/>
                </a:solidFill>
                <a:effectLst/>
                <a:uLnTx/>
                <a:uFillTx/>
                <a:latin typeface="Open Sans"/>
                <a:ea typeface="+mn-ea"/>
                <a:cs typeface="+mn-cs"/>
              </a:endParaRPr>
            </a:p>
          </p:txBody>
        </p:sp>
        <p:sp>
          <p:nvSpPr>
            <p:cNvPr id="157" name="Rectangle 156">
              <a:extLst>
                <a:ext uri="{FF2B5EF4-FFF2-40B4-BE49-F238E27FC236}">
                  <a16:creationId xmlns:a16="http://schemas.microsoft.com/office/drawing/2014/main" id="{CB17374B-B869-B44E-8E34-71515691D0B3}"/>
                </a:ext>
              </a:extLst>
            </p:cNvPr>
            <p:cNvSpPr/>
            <p:nvPr/>
          </p:nvSpPr>
          <p:spPr>
            <a:xfrm>
              <a:off x="9248426" y="1015643"/>
              <a:ext cx="509101" cy="153888"/>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9.1%</a:t>
              </a:r>
            </a:p>
          </p:txBody>
        </p:sp>
        <p:sp>
          <p:nvSpPr>
            <p:cNvPr id="158" name="Rectangle 157">
              <a:extLst>
                <a:ext uri="{FF2B5EF4-FFF2-40B4-BE49-F238E27FC236}">
                  <a16:creationId xmlns:a16="http://schemas.microsoft.com/office/drawing/2014/main" id="{24F4397D-734A-F048-BC94-51FDB9458B26}"/>
                </a:ext>
              </a:extLst>
            </p:cNvPr>
            <p:cNvSpPr/>
            <p:nvPr/>
          </p:nvSpPr>
          <p:spPr>
            <a:xfrm>
              <a:off x="9665308" y="1013547"/>
              <a:ext cx="509101" cy="153888"/>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5.4%</a:t>
              </a:r>
            </a:p>
          </p:txBody>
        </p:sp>
        <p:sp>
          <p:nvSpPr>
            <p:cNvPr id="159" name="Rectangle 158">
              <a:extLst>
                <a:ext uri="{FF2B5EF4-FFF2-40B4-BE49-F238E27FC236}">
                  <a16:creationId xmlns:a16="http://schemas.microsoft.com/office/drawing/2014/main" id="{BB7D18FC-881E-DF4B-B183-718886591304}"/>
                </a:ext>
              </a:extLst>
            </p:cNvPr>
            <p:cNvSpPr/>
            <p:nvPr/>
          </p:nvSpPr>
          <p:spPr>
            <a:xfrm>
              <a:off x="10016611" y="1009356"/>
              <a:ext cx="509101" cy="153888"/>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4.8%</a:t>
              </a:r>
            </a:p>
          </p:txBody>
        </p:sp>
      </p:grpSp>
      <p:sp>
        <p:nvSpPr>
          <p:cNvPr id="160" name="Rectangle 159">
            <a:extLst>
              <a:ext uri="{FF2B5EF4-FFF2-40B4-BE49-F238E27FC236}">
                <a16:creationId xmlns:a16="http://schemas.microsoft.com/office/drawing/2014/main" id="{2085A47B-4BA3-E047-885F-AC84B186B003}"/>
              </a:ext>
            </a:extLst>
          </p:cNvPr>
          <p:cNvSpPr/>
          <p:nvPr/>
        </p:nvSpPr>
        <p:spPr>
          <a:xfrm>
            <a:off x="4346051" y="3177388"/>
            <a:ext cx="1183284" cy="415498"/>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Open Sans"/>
                <a:ea typeface="+mn-ea"/>
                <a:cs typeface="+mn-cs"/>
              </a:rPr>
              <a:t>Top 250, 5yr </a:t>
            </a:r>
            <a:br>
              <a:rPr kumimoji="0" lang="en-US" sz="900" b="0" i="0" u="none" strike="noStrike" kern="1200" cap="none" spc="0" normalizeH="0" baseline="0" noProof="0">
                <a:ln>
                  <a:noFill/>
                </a:ln>
                <a:solidFill>
                  <a:prstClr val="black"/>
                </a:solidFill>
                <a:effectLst/>
                <a:uLnTx/>
                <a:uFillTx/>
                <a:latin typeface="Open Sans"/>
                <a:ea typeface="+mn-ea"/>
                <a:cs typeface="+mn-cs"/>
              </a:rPr>
            </a:br>
            <a:r>
              <a:rPr kumimoji="0" lang="en-US" sz="900" b="0" i="0" u="none" strike="noStrike" kern="1200" cap="none" spc="0" normalizeH="0" baseline="0" noProof="0">
                <a:ln>
                  <a:noFill/>
                </a:ln>
                <a:solidFill>
                  <a:prstClr val="black"/>
                </a:solidFill>
                <a:effectLst/>
                <a:uLnTx/>
                <a:uFillTx/>
                <a:latin typeface="Open Sans"/>
                <a:ea typeface="+mn-ea"/>
                <a:cs typeface="+mn-cs"/>
              </a:rPr>
              <a:t>Retail Revenue </a:t>
            </a:r>
            <a:br>
              <a:rPr kumimoji="0" lang="en-US" sz="900" b="0" i="0" u="none" strike="noStrike" kern="1200" cap="none" spc="0" normalizeH="0" baseline="0" noProof="0">
                <a:ln>
                  <a:noFill/>
                </a:ln>
                <a:solidFill>
                  <a:prstClr val="black"/>
                </a:solidFill>
                <a:effectLst/>
                <a:uLnTx/>
                <a:uFillTx/>
                <a:latin typeface="Open Sans"/>
                <a:ea typeface="+mn-ea"/>
                <a:cs typeface="+mn-cs"/>
              </a:rPr>
            </a:br>
            <a:r>
              <a:rPr kumimoji="0" lang="en-US" sz="900" b="0" i="0" u="none" strike="noStrike" kern="1200" cap="none" spc="0" normalizeH="0" baseline="0" noProof="0">
                <a:ln>
                  <a:noFill/>
                </a:ln>
                <a:solidFill>
                  <a:prstClr val="black"/>
                </a:solidFill>
                <a:effectLst/>
                <a:uLnTx/>
                <a:uFillTx/>
                <a:latin typeface="Open Sans"/>
                <a:ea typeface="+mn-ea"/>
                <a:cs typeface="+mn-cs"/>
              </a:rPr>
              <a:t>CAGR</a:t>
            </a:r>
            <a:endParaRPr kumimoji="0" lang="en-US" sz="900" b="1" i="0" u="none" strike="noStrike" kern="1200" cap="none" spc="0" normalizeH="0" baseline="0" noProof="0">
              <a:ln>
                <a:noFill/>
              </a:ln>
              <a:solidFill>
                <a:prstClr val="black"/>
              </a:solidFill>
              <a:effectLst/>
              <a:uLnTx/>
              <a:uFillTx/>
              <a:latin typeface="Open Sans"/>
              <a:ea typeface="+mn-ea"/>
              <a:cs typeface="+mn-cs"/>
            </a:endParaRPr>
          </a:p>
        </p:txBody>
      </p:sp>
      <p:cxnSp>
        <p:nvCxnSpPr>
          <p:cNvPr id="161" name="Straight Connector 160">
            <a:extLst>
              <a:ext uri="{FF2B5EF4-FFF2-40B4-BE49-F238E27FC236}">
                <a16:creationId xmlns:a16="http://schemas.microsoft.com/office/drawing/2014/main" id="{6F353254-9BC5-0344-93F7-F2B4FBF2CAC1}"/>
              </a:ext>
            </a:extLst>
          </p:cNvPr>
          <p:cNvCxnSpPr>
            <a:cxnSpLocks/>
          </p:cNvCxnSpPr>
          <p:nvPr/>
        </p:nvCxnSpPr>
        <p:spPr>
          <a:xfrm>
            <a:off x="4121263" y="3006124"/>
            <a:ext cx="0" cy="743765"/>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EBB1C6A0-D465-4F41-A507-13CA39B6D0DD}"/>
              </a:ext>
            </a:extLst>
          </p:cNvPr>
          <p:cNvCxnSpPr>
            <a:cxnSpLocks/>
          </p:cNvCxnSpPr>
          <p:nvPr/>
        </p:nvCxnSpPr>
        <p:spPr>
          <a:xfrm>
            <a:off x="6091341" y="2508213"/>
            <a:ext cx="0" cy="3570469"/>
          </a:xfrm>
          <a:prstGeom prst="line">
            <a:avLst/>
          </a:prstGeom>
          <a:ln>
            <a:solidFill>
              <a:srgbClr val="62B5E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402570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picture containing dark, light&#10;&#10;Description automatically generated">
            <a:extLst>
              <a:ext uri="{FF2B5EF4-FFF2-40B4-BE49-F238E27FC236}">
                <a16:creationId xmlns:a16="http://schemas.microsoft.com/office/drawing/2014/main" id="{F2D6E0AA-7B42-DF4F-9BF6-A204F37AC07B}"/>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2BDB3738-947A-474A-B66F-B221CD9AB9AE}"/>
              </a:ext>
            </a:extLst>
          </p:cNvPr>
          <p:cNvSpPr>
            <a:spLocks noGrp="1"/>
          </p:cNvSpPr>
          <p:nvPr>
            <p:ph type="ctrTitle"/>
          </p:nvPr>
        </p:nvSpPr>
        <p:spPr/>
        <p:txBody>
          <a:bodyPr/>
          <a:lstStyle/>
          <a:p>
            <a:endParaRPr lang="en-US" sz="2800" dirty="0">
              <a:latin typeface="+mj-lt"/>
            </a:endParaRPr>
          </a:p>
        </p:txBody>
      </p:sp>
      <p:sp>
        <p:nvSpPr>
          <p:cNvPr id="5" name="Text Placeholder 4">
            <a:extLst>
              <a:ext uri="{FF2B5EF4-FFF2-40B4-BE49-F238E27FC236}">
                <a16:creationId xmlns:a16="http://schemas.microsoft.com/office/drawing/2014/main" id="{2CE07E8C-2E1D-4468-8226-5B3FE27029F4}"/>
              </a:ext>
            </a:extLst>
          </p:cNvPr>
          <p:cNvSpPr>
            <a:spLocks noGrp="1"/>
          </p:cNvSpPr>
          <p:nvPr>
            <p:ph type="body" sz="quarter" idx="10"/>
          </p:nvPr>
        </p:nvSpPr>
        <p:spPr/>
        <p:txBody>
          <a:bodyPr/>
          <a:lstStyle/>
          <a:p>
            <a:r>
              <a:rPr lang="en-US" dirty="0">
                <a:latin typeface="+mj-lt"/>
              </a:rPr>
              <a:t>AI Academy Capstone Project – Group 5</a:t>
            </a:r>
          </a:p>
        </p:txBody>
      </p:sp>
      <p:grpSp>
        <p:nvGrpSpPr>
          <p:cNvPr id="25" name="Group 24">
            <a:extLst>
              <a:ext uri="{FF2B5EF4-FFF2-40B4-BE49-F238E27FC236}">
                <a16:creationId xmlns:a16="http://schemas.microsoft.com/office/drawing/2014/main" id="{778AB53D-ADB1-4CD5-9212-4159C7674CCD}"/>
              </a:ext>
            </a:extLst>
          </p:cNvPr>
          <p:cNvGrpSpPr>
            <a:grpSpLocks noChangeAspect="1"/>
          </p:cNvGrpSpPr>
          <p:nvPr/>
        </p:nvGrpSpPr>
        <p:grpSpPr>
          <a:xfrm>
            <a:off x="469900" y="457761"/>
            <a:ext cx="1998000" cy="374400"/>
            <a:chOff x="398463" y="404813"/>
            <a:chExt cx="1627187" cy="307976"/>
          </a:xfrm>
          <a:solidFill>
            <a:schemeClr val="tx1"/>
          </a:solidFill>
        </p:grpSpPr>
        <p:sp>
          <p:nvSpPr>
            <p:cNvPr id="26" name="Oval 5">
              <a:extLst>
                <a:ext uri="{FF2B5EF4-FFF2-40B4-BE49-F238E27FC236}">
                  <a16:creationId xmlns:a16="http://schemas.microsoft.com/office/drawing/2014/main" id="{D0CA88C7-1E44-4BB9-8D0A-DB5961A6E6A0}"/>
                </a:ext>
              </a:extLst>
            </p:cNvPr>
            <p:cNvSpPr>
              <a:spLocks noChangeArrowheads="1"/>
            </p:cNvSpPr>
            <p:nvPr userDrawn="1"/>
          </p:nvSpPr>
          <p:spPr bwMode="auto">
            <a:xfrm>
              <a:off x="1938338" y="625476"/>
              <a:ext cx="87312" cy="87313"/>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6">
              <a:extLst>
                <a:ext uri="{FF2B5EF4-FFF2-40B4-BE49-F238E27FC236}">
                  <a16:creationId xmlns:a16="http://schemas.microsoft.com/office/drawing/2014/main" id="{3FA01FA3-BCA1-4594-8D24-59A0D95B67B4}"/>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7">
              <a:extLst>
                <a:ext uri="{FF2B5EF4-FFF2-40B4-BE49-F238E27FC236}">
                  <a16:creationId xmlns:a16="http://schemas.microsoft.com/office/drawing/2014/main" id="{E8829B3A-1282-435A-86FA-09E70E606A18}"/>
                </a:ext>
              </a:extLst>
            </p:cNvPr>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8">
              <a:extLst>
                <a:ext uri="{FF2B5EF4-FFF2-40B4-BE49-F238E27FC236}">
                  <a16:creationId xmlns:a16="http://schemas.microsoft.com/office/drawing/2014/main" id="{FD023A96-AE32-468B-A3A3-CFB524455C3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Rectangle 9">
              <a:extLst>
                <a:ext uri="{FF2B5EF4-FFF2-40B4-BE49-F238E27FC236}">
                  <a16:creationId xmlns:a16="http://schemas.microsoft.com/office/drawing/2014/main" id="{9D5B9DD2-95D4-4C34-8E70-743D7980C188}"/>
                </a:ext>
              </a:extLst>
            </p:cNvPr>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Rectangle 10">
              <a:extLst>
                <a:ext uri="{FF2B5EF4-FFF2-40B4-BE49-F238E27FC236}">
                  <a16:creationId xmlns:a16="http://schemas.microsoft.com/office/drawing/2014/main" id="{49FD3F71-3E36-4ABE-8703-F93A9CF13DE1}"/>
                </a:ext>
              </a:extLst>
            </p:cNvPr>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1">
              <a:extLst>
                <a:ext uri="{FF2B5EF4-FFF2-40B4-BE49-F238E27FC236}">
                  <a16:creationId xmlns:a16="http://schemas.microsoft.com/office/drawing/2014/main" id="{1C41A0AD-3980-46B5-93AB-CE0FAABB0EC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Freeform 12">
              <a:extLst>
                <a:ext uri="{FF2B5EF4-FFF2-40B4-BE49-F238E27FC236}">
                  <a16:creationId xmlns:a16="http://schemas.microsoft.com/office/drawing/2014/main" id="{E9579FE3-2E70-4EF8-8BB3-40B6793CD2CE}"/>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3">
              <a:extLst>
                <a:ext uri="{FF2B5EF4-FFF2-40B4-BE49-F238E27FC236}">
                  <a16:creationId xmlns:a16="http://schemas.microsoft.com/office/drawing/2014/main" id="{FFFE329C-3917-4F0A-B997-F5A121B1C9A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4">
              <a:extLst>
                <a:ext uri="{FF2B5EF4-FFF2-40B4-BE49-F238E27FC236}">
                  <a16:creationId xmlns:a16="http://schemas.microsoft.com/office/drawing/2014/main" id="{86476E0E-1087-4D40-90F0-DB64EA48A77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16837872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E6C0BB2-4D2F-4441-80CE-C6901CB0AA25}"/>
              </a:ext>
            </a:extLst>
          </p:cNvPr>
          <p:cNvSpPr>
            <a:spLocks noGrp="1"/>
          </p:cNvSpPr>
          <p:nvPr>
            <p:ph type="body" sz="quarter" idx="13"/>
          </p:nvPr>
        </p:nvSpPr>
        <p:spPr/>
        <p:txBody>
          <a:bodyPr/>
          <a:lstStyle/>
          <a:p>
            <a:r>
              <a:rPr lang="en-US" dirty="0"/>
              <a:t>Deloitte AI Academy – Capstone Group 5</a:t>
            </a:r>
          </a:p>
        </p:txBody>
      </p:sp>
      <p:sp>
        <p:nvSpPr>
          <p:cNvPr id="3" name="Title 2">
            <a:extLst>
              <a:ext uri="{FF2B5EF4-FFF2-40B4-BE49-F238E27FC236}">
                <a16:creationId xmlns:a16="http://schemas.microsoft.com/office/drawing/2014/main" id="{999B7FC4-B885-D14F-9BEB-5F68F5AE6B4E}"/>
              </a:ext>
            </a:extLst>
          </p:cNvPr>
          <p:cNvSpPr>
            <a:spLocks noGrp="1"/>
          </p:cNvSpPr>
          <p:nvPr>
            <p:ph type="title"/>
          </p:nvPr>
        </p:nvSpPr>
        <p:spPr/>
        <p:txBody>
          <a:bodyPr/>
          <a:lstStyle/>
          <a:p>
            <a:r>
              <a:rPr lang="en-US" dirty="0"/>
              <a:t>Meet the team</a:t>
            </a:r>
          </a:p>
        </p:txBody>
      </p:sp>
      <p:sp>
        <p:nvSpPr>
          <p:cNvPr id="4" name="Text Placeholder 30">
            <a:extLst>
              <a:ext uri="{FF2B5EF4-FFF2-40B4-BE49-F238E27FC236}">
                <a16:creationId xmlns:a16="http://schemas.microsoft.com/office/drawing/2014/main" id="{06FF9AFD-9B59-EC44-8B45-820CBBF2CC8D}"/>
              </a:ext>
            </a:extLst>
          </p:cNvPr>
          <p:cNvSpPr txBox="1">
            <a:spLocks/>
          </p:cNvSpPr>
          <p:nvPr/>
        </p:nvSpPr>
        <p:spPr>
          <a:xfrm>
            <a:off x="551688" y="3104727"/>
            <a:ext cx="2002353" cy="278935"/>
          </a:xfrm>
          <a:prstGeom prst="rect">
            <a:avLst/>
          </a:prstGeom>
        </p:spPr>
        <p:txBody>
          <a:bodyPr lIns="0" rIns="0"/>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1" fontAlgn="auto" latinLnBrk="0" hangingPunct="1">
              <a:lnSpc>
                <a:spcPct val="85000"/>
              </a:lnSpc>
              <a:spcBef>
                <a:spcPts val="0"/>
              </a:spcBef>
              <a:spcAft>
                <a:spcPts val="0"/>
              </a:spcAft>
              <a:buClr>
                <a:srgbClr val="787878"/>
              </a:buClr>
              <a:buSzPct val="75000"/>
              <a:buFont typeface="Arial" panose="020B0604020202020204" pitchFamily="34" charset="0"/>
              <a:buNone/>
              <a:tabLst/>
              <a:defRPr/>
            </a:pPr>
            <a:r>
              <a:rPr lang="en-US" sz="1600" b="1" i="0" dirty="0" err="1">
                <a:solidFill>
                  <a:srgbClr val="000000"/>
                </a:solidFill>
                <a:effectLst/>
                <a:latin typeface="Open Sans" panose="020B0606030504020204" pitchFamily="34" charset="0"/>
                <a:ea typeface="Open Sans" panose="020B0606030504020204" pitchFamily="34" charset="0"/>
                <a:cs typeface="Open Sans" panose="020B0606030504020204" pitchFamily="34" charset="0"/>
              </a:rPr>
              <a:t>Jahnavi</a:t>
            </a:r>
            <a:r>
              <a:rPr lang="en-US" sz="1600" b="1" i="0"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 </a:t>
            </a:r>
            <a:r>
              <a:rPr lang="en-US" sz="1600" b="1" i="0" dirty="0" err="1">
                <a:solidFill>
                  <a:srgbClr val="000000"/>
                </a:solidFill>
                <a:effectLst/>
                <a:latin typeface="Open Sans" panose="020B0606030504020204" pitchFamily="34" charset="0"/>
                <a:ea typeface="Open Sans" panose="020B0606030504020204" pitchFamily="34" charset="0"/>
                <a:cs typeface="Open Sans" panose="020B0606030504020204" pitchFamily="34" charset="0"/>
              </a:rPr>
              <a:t>Brahmbhatt</a:t>
            </a:r>
            <a:r>
              <a:rPr kumimoji="0" lang="en-US" sz="1600" b="1" i="0" u="none" strike="noStrike" kern="1200" cap="none" spc="-3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p>
        </p:txBody>
      </p:sp>
      <p:sp>
        <p:nvSpPr>
          <p:cNvPr id="5" name="Text Placeholder 31">
            <a:extLst>
              <a:ext uri="{FF2B5EF4-FFF2-40B4-BE49-F238E27FC236}">
                <a16:creationId xmlns:a16="http://schemas.microsoft.com/office/drawing/2014/main" id="{C04B77F7-FA98-0A4E-9A1E-AC4B2DE5CDDC}"/>
              </a:ext>
            </a:extLst>
          </p:cNvPr>
          <p:cNvSpPr txBox="1">
            <a:spLocks/>
          </p:cNvSpPr>
          <p:nvPr/>
        </p:nvSpPr>
        <p:spPr>
          <a:xfrm>
            <a:off x="662845" y="3798165"/>
            <a:ext cx="1371600" cy="1445982"/>
          </a:xfrm>
          <a:prstGeom prst="rect">
            <a:avLst/>
          </a:prstGeom>
        </p:spPr>
        <p:txBody>
          <a:bodyPr lIns="0" rIns="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rPr>
              <a:t>Risk &amp; Financial Advisory Analyst</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rPr>
              <a:t>Cyber &amp; Strategic Risk</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dirty="0">
                <a:solidFill>
                  <a:srgbClr val="000000"/>
                </a:solidFill>
                <a:latin typeface="Open Sans"/>
                <a:cs typeface="Open Sans"/>
              </a:rPr>
              <a:t>Costa Mesa, CA</a:t>
            </a:r>
            <a:endPar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endParaRPr>
          </a:p>
        </p:txBody>
      </p:sp>
      <p:sp>
        <p:nvSpPr>
          <p:cNvPr id="6" name="Text Placeholder 30">
            <a:extLst>
              <a:ext uri="{FF2B5EF4-FFF2-40B4-BE49-F238E27FC236}">
                <a16:creationId xmlns:a16="http://schemas.microsoft.com/office/drawing/2014/main" id="{5B8805A3-3315-FD45-9BB2-56D5F46E23A8}"/>
              </a:ext>
            </a:extLst>
          </p:cNvPr>
          <p:cNvSpPr txBox="1">
            <a:spLocks/>
          </p:cNvSpPr>
          <p:nvPr/>
        </p:nvSpPr>
        <p:spPr>
          <a:xfrm>
            <a:off x="2841857" y="3104727"/>
            <a:ext cx="1659416" cy="337495"/>
          </a:xfrm>
          <a:prstGeom prst="rect">
            <a:avLst/>
          </a:prstGeom>
        </p:spPr>
        <p:txBody>
          <a:bodyPr lIns="0" rIns="0"/>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1" fontAlgn="auto" latinLnBrk="0" hangingPunct="1">
              <a:lnSpc>
                <a:spcPct val="85000"/>
              </a:lnSpc>
              <a:spcBef>
                <a:spcPts val="0"/>
              </a:spcBef>
              <a:spcAft>
                <a:spcPts val="0"/>
              </a:spcAft>
              <a:buClr>
                <a:srgbClr val="787878"/>
              </a:buClr>
              <a:buSzPct val="75000"/>
              <a:buFont typeface="Arial" panose="020B0604020202020204" pitchFamily="34" charset="0"/>
              <a:buNone/>
              <a:tabLst/>
              <a:defRPr/>
            </a:pPr>
            <a:r>
              <a:rPr kumimoji="0" lang="en-US" sz="1600" b="1" i="0" u="none" strike="noStrike" kern="1200" cap="none" spc="-30" normalizeH="0" baseline="0" noProof="0" dirty="0">
                <a:ln>
                  <a:noFill/>
                </a:ln>
                <a:solidFill>
                  <a:srgbClr val="000000"/>
                </a:solidFill>
                <a:effectLst/>
                <a:uLnTx/>
                <a:uFillTx/>
                <a:latin typeface="Open Sans"/>
                <a:ea typeface="Chronicle Display Black" charset="0"/>
                <a:cs typeface="Chronicle Display Black" charset="0"/>
              </a:rPr>
              <a:t>Miguel Cruz Le Hardy</a:t>
            </a:r>
          </a:p>
        </p:txBody>
      </p:sp>
      <p:sp>
        <p:nvSpPr>
          <p:cNvPr id="7" name="Text Placeholder 31">
            <a:extLst>
              <a:ext uri="{FF2B5EF4-FFF2-40B4-BE49-F238E27FC236}">
                <a16:creationId xmlns:a16="http://schemas.microsoft.com/office/drawing/2014/main" id="{02988E15-393C-1E4F-8B2D-08A015D6AFED}"/>
              </a:ext>
            </a:extLst>
          </p:cNvPr>
          <p:cNvSpPr txBox="1">
            <a:spLocks/>
          </p:cNvSpPr>
          <p:nvPr/>
        </p:nvSpPr>
        <p:spPr>
          <a:xfrm>
            <a:off x="2841857" y="3587433"/>
            <a:ext cx="1371600" cy="1445982"/>
          </a:xfrm>
          <a:prstGeom prst="rect">
            <a:avLst/>
          </a:prstGeom>
        </p:spPr>
        <p:txBody>
          <a:bodyPr lIns="0" rIns="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indent="-137160">
              <a:spcBef>
                <a:spcPts val="0"/>
              </a:spcBef>
              <a:spcAft>
                <a:spcPts val="600"/>
              </a:spcAft>
              <a:buClr>
                <a:srgbClr val="787878"/>
              </a:buClr>
              <a:defRPr/>
            </a:pPr>
            <a:endParaRPr lang="en-US" sz="1100" spc="0" dirty="0">
              <a:solidFill>
                <a:srgbClr val="000000"/>
              </a:solidFill>
              <a:latin typeface="Open Sans"/>
              <a:cs typeface="Open Sans"/>
            </a:endParaRPr>
          </a:p>
        </p:txBody>
      </p:sp>
      <p:sp>
        <p:nvSpPr>
          <p:cNvPr id="8" name="Text Placeholder 30">
            <a:extLst>
              <a:ext uri="{FF2B5EF4-FFF2-40B4-BE49-F238E27FC236}">
                <a16:creationId xmlns:a16="http://schemas.microsoft.com/office/drawing/2014/main" id="{BBAE031B-3577-124B-A14F-3A51CBFAFADE}"/>
              </a:ext>
            </a:extLst>
          </p:cNvPr>
          <p:cNvSpPr txBox="1">
            <a:spLocks/>
          </p:cNvSpPr>
          <p:nvPr/>
        </p:nvSpPr>
        <p:spPr>
          <a:xfrm>
            <a:off x="4942064" y="3104727"/>
            <a:ext cx="1659416" cy="337495"/>
          </a:xfrm>
          <a:prstGeom prst="rect">
            <a:avLst/>
          </a:prstGeom>
        </p:spPr>
        <p:txBody>
          <a:bodyPr lIns="0" rIns="0"/>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1" fontAlgn="auto" latinLnBrk="0" hangingPunct="1">
              <a:lnSpc>
                <a:spcPct val="85000"/>
              </a:lnSpc>
              <a:spcBef>
                <a:spcPts val="0"/>
              </a:spcBef>
              <a:spcAft>
                <a:spcPts val="0"/>
              </a:spcAft>
              <a:buClr>
                <a:srgbClr val="787878"/>
              </a:buClr>
              <a:buSzPct val="75000"/>
              <a:buFont typeface="Arial" panose="020B0604020202020204" pitchFamily="34" charset="0"/>
              <a:buNone/>
              <a:tabLst/>
              <a:defRPr/>
            </a:pPr>
            <a:r>
              <a:rPr kumimoji="0" lang="en-US" sz="1600" b="1" i="0" u="none" strike="noStrike" kern="1200" cap="none" spc="-30" normalizeH="0" baseline="0" noProof="0" dirty="0">
                <a:ln>
                  <a:noFill/>
                </a:ln>
                <a:solidFill>
                  <a:srgbClr val="000000"/>
                </a:solidFill>
                <a:effectLst/>
                <a:uLnTx/>
                <a:uFillTx/>
                <a:latin typeface="Open Sans"/>
                <a:ea typeface="Chronicle Display Black" charset="0"/>
                <a:cs typeface="Chronicle Display Black" charset="0"/>
              </a:rPr>
              <a:t>Brandon </a:t>
            </a:r>
            <a:r>
              <a:rPr kumimoji="0" lang="en-US" sz="1600" b="1" i="0" u="none" strike="noStrike" kern="1200" cap="none" spc="-30" normalizeH="0" baseline="0" noProof="0" dirty="0" err="1">
                <a:ln>
                  <a:noFill/>
                </a:ln>
                <a:solidFill>
                  <a:srgbClr val="000000"/>
                </a:solidFill>
                <a:effectLst/>
                <a:uLnTx/>
                <a:uFillTx/>
                <a:latin typeface="Open Sans"/>
                <a:ea typeface="Chronicle Display Black" charset="0"/>
                <a:cs typeface="Chronicle Display Black" charset="0"/>
              </a:rPr>
              <a:t>Cancino</a:t>
            </a:r>
            <a:r>
              <a:rPr kumimoji="0" lang="en-US" sz="1600" b="1" i="0" u="none" strike="noStrike" kern="1200" cap="none" spc="-30" normalizeH="0" baseline="0" noProof="0" dirty="0">
                <a:ln>
                  <a:noFill/>
                </a:ln>
                <a:solidFill>
                  <a:srgbClr val="000000"/>
                </a:solidFill>
                <a:effectLst/>
                <a:uLnTx/>
                <a:uFillTx/>
                <a:latin typeface="Open Sans"/>
                <a:ea typeface="Chronicle Display Black" charset="0"/>
                <a:cs typeface="Chronicle Display Black" charset="0"/>
              </a:rPr>
              <a:t> Meyer</a:t>
            </a:r>
          </a:p>
        </p:txBody>
      </p:sp>
      <p:sp>
        <p:nvSpPr>
          <p:cNvPr id="10" name="Text Placeholder 30">
            <a:extLst>
              <a:ext uri="{FF2B5EF4-FFF2-40B4-BE49-F238E27FC236}">
                <a16:creationId xmlns:a16="http://schemas.microsoft.com/office/drawing/2014/main" id="{68AB3C20-85C3-CE44-96BA-88A74E01CF99}"/>
              </a:ext>
            </a:extLst>
          </p:cNvPr>
          <p:cNvSpPr txBox="1">
            <a:spLocks/>
          </p:cNvSpPr>
          <p:nvPr/>
        </p:nvSpPr>
        <p:spPr>
          <a:xfrm>
            <a:off x="7048697" y="3104727"/>
            <a:ext cx="1659416" cy="337495"/>
          </a:xfrm>
          <a:prstGeom prst="rect">
            <a:avLst/>
          </a:prstGeom>
        </p:spPr>
        <p:txBody>
          <a:bodyPr lIns="0" rIns="0"/>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1" fontAlgn="auto" latinLnBrk="0" hangingPunct="1">
              <a:lnSpc>
                <a:spcPct val="85000"/>
              </a:lnSpc>
              <a:spcBef>
                <a:spcPts val="0"/>
              </a:spcBef>
              <a:spcAft>
                <a:spcPts val="0"/>
              </a:spcAft>
              <a:buClr>
                <a:srgbClr val="787878"/>
              </a:buClr>
              <a:buSzPct val="75000"/>
              <a:buFont typeface="Arial" panose="020B0604020202020204" pitchFamily="34" charset="0"/>
              <a:buNone/>
              <a:tabLst/>
              <a:defRPr/>
            </a:pPr>
            <a:r>
              <a:rPr kumimoji="0" lang="en-US" sz="1600" b="1" i="0" u="none" strike="noStrike" kern="1200" cap="none" spc="-30" normalizeH="0" baseline="0" noProof="0" dirty="0">
                <a:ln>
                  <a:noFill/>
                </a:ln>
                <a:solidFill>
                  <a:srgbClr val="000000"/>
                </a:solidFill>
                <a:effectLst/>
                <a:uLnTx/>
                <a:uFillTx/>
                <a:latin typeface="Open Sans"/>
                <a:ea typeface="Chronicle Display Black" charset="0"/>
                <a:cs typeface="Chronicle Display Black" charset="0"/>
              </a:rPr>
              <a:t>Landon Steele</a:t>
            </a:r>
          </a:p>
        </p:txBody>
      </p:sp>
      <p:sp>
        <p:nvSpPr>
          <p:cNvPr id="11" name="Text Placeholder 30">
            <a:extLst>
              <a:ext uri="{FF2B5EF4-FFF2-40B4-BE49-F238E27FC236}">
                <a16:creationId xmlns:a16="http://schemas.microsoft.com/office/drawing/2014/main" id="{2FF99450-E8D3-6646-89F2-B92032469592}"/>
              </a:ext>
            </a:extLst>
          </p:cNvPr>
          <p:cNvSpPr txBox="1">
            <a:spLocks/>
          </p:cNvSpPr>
          <p:nvPr/>
        </p:nvSpPr>
        <p:spPr>
          <a:xfrm>
            <a:off x="9151046" y="3104727"/>
            <a:ext cx="1659416" cy="337495"/>
          </a:xfrm>
          <a:prstGeom prst="rect">
            <a:avLst/>
          </a:prstGeom>
        </p:spPr>
        <p:txBody>
          <a:bodyPr lIns="0" rIns="0"/>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1" fontAlgn="auto" latinLnBrk="0" hangingPunct="1">
              <a:lnSpc>
                <a:spcPct val="85000"/>
              </a:lnSpc>
              <a:spcBef>
                <a:spcPts val="0"/>
              </a:spcBef>
              <a:spcAft>
                <a:spcPts val="0"/>
              </a:spcAft>
              <a:buClr>
                <a:srgbClr val="787878"/>
              </a:buClr>
              <a:buSzPct val="75000"/>
              <a:buFont typeface="Arial" panose="020B0604020202020204" pitchFamily="34" charset="0"/>
              <a:buNone/>
              <a:tabLst/>
              <a:defRPr/>
            </a:pPr>
            <a:r>
              <a:rPr kumimoji="0" lang="en-US" sz="1600" b="1" i="0" u="none" strike="noStrike" kern="1200" cap="none" spc="-30" normalizeH="0" baseline="0" noProof="0" dirty="0">
                <a:ln>
                  <a:noFill/>
                </a:ln>
                <a:solidFill>
                  <a:srgbClr val="000000"/>
                </a:solidFill>
                <a:effectLst/>
                <a:uLnTx/>
                <a:uFillTx/>
                <a:latin typeface="Open Sans"/>
                <a:ea typeface="Chronicle Display Black" charset="0"/>
                <a:cs typeface="Chronicle Display Black" charset="0"/>
              </a:rPr>
              <a:t>Patricio Solorio Cabrera</a:t>
            </a:r>
          </a:p>
        </p:txBody>
      </p:sp>
      <p:pic>
        <p:nvPicPr>
          <p:cNvPr id="1026" name="Picture 2">
            <a:extLst>
              <a:ext uri="{FF2B5EF4-FFF2-40B4-BE49-F238E27FC236}">
                <a16:creationId xmlns:a16="http://schemas.microsoft.com/office/drawing/2014/main" id="{040CA881-DA3D-2605-4F9F-5542947D0B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4371" y="1613853"/>
            <a:ext cx="1371600" cy="13716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F3C0229-6646-3CE9-7D10-FD428165DB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1002" y="1603821"/>
            <a:ext cx="1371600" cy="1371600"/>
          </a:xfrm>
          <a:prstGeom prst="rect">
            <a:avLst/>
          </a:prstGeom>
          <a:noFill/>
          <a:extLst>
            <a:ext uri="{909E8E84-426E-40DD-AFC4-6F175D3DCCD1}">
              <a14:hiddenFill xmlns:a14="http://schemas.microsoft.com/office/drawing/2010/main">
                <a:solidFill>
                  <a:srgbClr val="FFFFFF"/>
                </a:solidFill>
              </a14:hiddenFill>
            </a:ext>
          </a:extLst>
        </p:spPr>
      </p:pic>
      <p:sp>
        <p:nvSpPr>
          <p:cNvPr id="21" name="Text Placeholder 31">
            <a:extLst>
              <a:ext uri="{FF2B5EF4-FFF2-40B4-BE49-F238E27FC236}">
                <a16:creationId xmlns:a16="http://schemas.microsoft.com/office/drawing/2014/main" id="{012CEC02-8B4A-5852-4160-0A23B83B6E9A}"/>
              </a:ext>
            </a:extLst>
          </p:cNvPr>
          <p:cNvSpPr txBox="1">
            <a:spLocks/>
          </p:cNvSpPr>
          <p:nvPr/>
        </p:nvSpPr>
        <p:spPr>
          <a:xfrm>
            <a:off x="2723307" y="3796715"/>
            <a:ext cx="1371600" cy="1445982"/>
          </a:xfrm>
          <a:prstGeom prst="rect">
            <a:avLst/>
          </a:prstGeom>
        </p:spPr>
        <p:txBody>
          <a:bodyPr lIns="0" rIns="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rPr>
              <a:t>DC Junior Associate</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rPr>
              <a:t>New Business Innovation (NBI)</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dirty="0">
                <a:solidFill>
                  <a:srgbClr val="000000"/>
                </a:solidFill>
                <a:latin typeface="Open Sans"/>
                <a:cs typeface="Open Sans"/>
              </a:rPr>
              <a:t>New Orleans, LA</a:t>
            </a:r>
            <a:endPar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endParaRPr>
          </a:p>
        </p:txBody>
      </p:sp>
      <p:pic>
        <p:nvPicPr>
          <p:cNvPr id="1030" name="Picture 6">
            <a:extLst>
              <a:ext uri="{FF2B5EF4-FFF2-40B4-BE49-F238E27FC236}">
                <a16:creationId xmlns:a16="http://schemas.microsoft.com/office/drawing/2014/main" id="{091C22DD-D6AA-05D3-D644-9D39E08911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42064" y="1613853"/>
            <a:ext cx="1371600" cy="1371600"/>
          </a:xfrm>
          <a:prstGeom prst="rect">
            <a:avLst/>
          </a:prstGeom>
          <a:noFill/>
          <a:extLst>
            <a:ext uri="{909E8E84-426E-40DD-AFC4-6F175D3DCCD1}">
              <a14:hiddenFill xmlns:a14="http://schemas.microsoft.com/office/drawing/2010/main">
                <a:solidFill>
                  <a:srgbClr val="FFFFFF"/>
                </a:solidFill>
              </a14:hiddenFill>
            </a:ext>
          </a:extLst>
        </p:spPr>
      </p:pic>
      <p:sp>
        <p:nvSpPr>
          <p:cNvPr id="22" name="Text Placeholder 31">
            <a:extLst>
              <a:ext uri="{FF2B5EF4-FFF2-40B4-BE49-F238E27FC236}">
                <a16:creationId xmlns:a16="http://schemas.microsoft.com/office/drawing/2014/main" id="{4FB2B1A2-A161-7B0C-47EB-58EFF7D6BC76}"/>
              </a:ext>
            </a:extLst>
          </p:cNvPr>
          <p:cNvSpPr txBox="1">
            <a:spLocks/>
          </p:cNvSpPr>
          <p:nvPr/>
        </p:nvSpPr>
        <p:spPr>
          <a:xfrm>
            <a:off x="4912708" y="3796885"/>
            <a:ext cx="1371600" cy="1445982"/>
          </a:xfrm>
          <a:prstGeom prst="rect">
            <a:avLst/>
          </a:prstGeom>
        </p:spPr>
        <p:txBody>
          <a:bodyPr lIns="0" rIns="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rPr>
              <a:t>USDC Analyst</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rPr>
              <a:t>AI &amp; Data Engineering</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dirty="0">
                <a:solidFill>
                  <a:srgbClr val="000000"/>
                </a:solidFill>
                <a:latin typeface="Open Sans"/>
                <a:cs typeface="Open Sans"/>
              </a:rPr>
              <a:t>US - Hermitage</a:t>
            </a:r>
            <a:endPar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endParaRPr>
          </a:p>
        </p:txBody>
      </p:sp>
      <p:sp>
        <p:nvSpPr>
          <p:cNvPr id="23" name="Text Placeholder 31">
            <a:extLst>
              <a:ext uri="{FF2B5EF4-FFF2-40B4-BE49-F238E27FC236}">
                <a16:creationId xmlns:a16="http://schemas.microsoft.com/office/drawing/2014/main" id="{E9D477CC-B94C-1E90-EA6C-86BA55D2C74E}"/>
              </a:ext>
            </a:extLst>
          </p:cNvPr>
          <p:cNvSpPr txBox="1">
            <a:spLocks/>
          </p:cNvSpPr>
          <p:nvPr/>
        </p:nvSpPr>
        <p:spPr>
          <a:xfrm>
            <a:off x="6983559" y="3796885"/>
            <a:ext cx="1371600" cy="1445982"/>
          </a:xfrm>
          <a:prstGeom prst="rect">
            <a:avLst/>
          </a:prstGeom>
        </p:spPr>
        <p:txBody>
          <a:bodyPr lIns="0" rIns="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rPr>
              <a:t>Risk &amp; Financial Advisory Analyst</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dirty="0">
                <a:solidFill>
                  <a:srgbClr val="000000"/>
                </a:solidFill>
                <a:latin typeface="Open Sans"/>
                <a:cs typeface="Open Sans"/>
              </a:rPr>
              <a:t>Accounting &amp; Internal Controls</a:t>
            </a:r>
            <a:endPar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endParaRP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dirty="0">
                <a:solidFill>
                  <a:srgbClr val="000000"/>
                </a:solidFill>
                <a:latin typeface="Open Sans"/>
                <a:cs typeface="Open Sans"/>
              </a:rPr>
              <a:t>Dallas, TX</a:t>
            </a:r>
            <a:endPar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endParaRPr>
          </a:p>
        </p:txBody>
      </p:sp>
      <p:pic>
        <p:nvPicPr>
          <p:cNvPr id="1032" name="Picture 8">
            <a:extLst>
              <a:ext uri="{FF2B5EF4-FFF2-40B4-BE49-F238E27FC236}">
                <a16:creationId xmlns:a16="http://schemas.microsoft.com/office/drawing/2014/main" id="{A61ADF4A-5A14-356F-471F-060D554BA8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4466" y="1600583"/>
            <a:ext cx="1371600" cy="1371600"/>
          </a:xfrm>
          <a:prstGeom prst="rect">
            <a:avLst/>
          </a:prstGeom>
          <a:noFill/>
          <a:extLst>
            <a:ext uri="{909E8E84-426E-40DD-AFC4-6F175D3DCCD1}">
              <a14:hiddenFill xmlns:a14="http://schemas.microsoft.com/office/drawing/2010/main">
                <a:solidFill>
                  <a:srgbClr val="FFFFFF"/>
                </a:solidFill>
              </a14:hiddenFill>
            </a:ext>
          </a:extLst>
        </p:spPr>
      </p:pic>
      <p:sp>
        <p:nvSpPr>
          <p:cNvPr id="24" name="Text Placeholder 31">
            <a:extLst>
              <a:ext uri="{FF2B5EF4-FFF2-40B4-BE49-F238E27FC236}">
                <a16:creationId xmlns:a16="http://schemas.microsoft.com/office/drawing/2014/main" id="{A678FFE0-AB25-1233-564F-767EDC332F14}"/>
              </a:ext>
            </a:extLst>
          </p:cNvPr>
          <p:cNvSpPr txBox="1">
            <a:spLocks/>
          </p:cNvSpPr>
          <p:nvPr/>
        </p:nvSpPr>
        <p:spPr>
          <a:xfrm>
            <a:off x="9044021" y="3796885"/>
            <a:ext cx="1371600" cy="1445982"/>
          </a:xfrm>
          <a:prstGeom prst="rect">
            <a:avLst/>
          </a:prstGeom>
        </p:spPr>
        <p:txBody>
          <a:bodyPr lIns="0" rIns="0" anchor="t"/>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Open Sans" charset="0"/>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Open Sans" charset="0"/>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Open Sans" charset="0"/>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rPr>
              <a:t>XMX Intern</a:t>
            </a: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dirty="0">
                <a:solidFill>
                  <a:srgbClr val="000000"/>
                </a:solidFill>
                <a:latin typeface="Open Sans"/>
                <a:cs typeface="Open Sans"/>
              </a:rPr>
              <a:t>National Consulting - ARDC</a:t>
            </a:r>
            <a:endPar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endParaRPr>
          </a:p>
          <a:p>
            <a:pPr marL="137160" marR="0" lvl="0" indent="-137160" algn="l" defTabSz="914400" rtl="0" eaLnBrk="1" fontAlgn="auto" latinLnBrk="0" hangingPunct="1">
              <a:lnSpc>
                <a:spcPct val="100000"/>
              </a:lnSpc>
              <a:spcBef>
                <a:spcPts val="0"/>
              </a:spcBef>
              <a:spcAft>
                <a:spcPts val="600"/>
              </a:spcAft>
              <a:buClr>
                <a:srgbClr val="787878"/>
              </a:buClr>
              <a:buSzPct val="75000"/>
              <a:buFont typeface="Arial" panose="020B0604020202020204" pitchFamily="34" charset="0"/>
              <a:buChar char="•"/>
              <a:tabLst/>
              <a:defRPr/>
            </a:pPr>
            <a:r>
              <a:rPr lang="en-US" sz="1100" spc="0" dirty="0">
                <a:solidFill>
                  <a:srgbClr val="000000"/>
                </a:solidFill>
                <a:latin typeface="Open Sans"/>
                <a:cs typeface="Open Sans"/>
              </a:rPr>
              <a:t>US - Hermitage</a:t>
            </a:r>
            <a:endParaRPr kumimoji="0" lang="en-US" sz="1100" b="0" i="0" u="none" strike="noStrike" kern="1200" cap="none" spc="0" normalizeH="0" baseline="0" noProof="0" dirty="0">
              <a:ln>
                <a:noFill/>
              </a:ln>
              <a:solidFill>
                <a:srgbClr val="000000"/>
              </a:solidFill>
              <a:effectLst/>
              <a:uLnTx/>
              <a:uFillTx/>
              <a:latin typeface="Open Sans"/>
              <a:ea typeface="Open Sans" charset="0"/>
              <a:cs typeface="Open Sans"/>
            </a:endParaRPr>
          </a:p>
        </p:txBody>
      </p:sp>
      <p:pic>
        <p:nvPicPr>
          <p:cNvPr id="1036" name="Picture 12">
            <a:extLst>
              <a:ext uri="{FF2B5EF4-FFF2-40B4-BE49-F238E27FC236}">
                <a16:creationId xmlns:a16="http://schemas.microsoft.com/office/drawing/2014/main" id="{5F030D98-9D79-4761-3686-670168F80C1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97495" y="1613853"/>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723939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5CD885A-A8CC-E84A-AD57-5F45B55B8F4F}"/>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77A0DADA-3D72-424A-94A7-131D20A1CED9}"/>
              </a:ext>
            </a:extLst>
          </p:cNvPr>
          <p:cNvSpPr>
            <a:spLocks noGrp="1"/>
          </p:cNvSpPr>
          <p:nvPr>
            <p:ph type="title"/>
          </p:nvPr>
        </p:nvSpPr>
        <p:spPr/>
        <p:txBody>
          <a:bodyPr/>
          <a:lstStyle/>
          <a:p>
            <a:r>
              <a:rPr lang="en-US"/>
              <a:t>Agenda</a:t>
            </a:r>
          </a:p>
        </p:txBody>
      </p:sp>
      <p:sp>
        <p:nvSpPr>
          <p:cNvPr id="21" name="TextBox 20">
            <a:extLst>
              <a:ext uri="{FF2B5EF4-FFF2-40B4-BE49-F238E27FC236}">
                <a16:creationId xmlns:a16="http://schemas.microsoft.com/office/drawing/2014/main" id="{D56E3AF2-6A6C-D94A-88B2-D1A94EBD0B5E}"/>
              </a:ext>
            </a:extLst>
          </p:cNvPr>
          <p:cNvSpPr txBox="1"/>
          <p:nvPr/>
        </p:nvSpPr>
        <p:spPr>
          <a:xfrm>
            <a:off x="530172" y="3434650"/>
            <a:ext cx="368101" cy="461665"/>
          </a:xfrm>
          <a:prstGeom prst="rect">
            <a:avLst/>
          </a:prstGeom>
          <a:noFill/>
        </p:spPr>
        <p:txBody>
          <a:bodyPr wrap="none" rtlCol="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ea typeface="Chronicle Display Black" charset="0"/>
                <a:cs typeface="Chronicle Display Black" charset="0"/>
              </a:rPr>
              <a:t>3.</a:t>
            </a:r>
          </a:p>
        </p:txBody>
      </p:sp>
      <p:sp>
        <p:nvSpPr>
          <p:cNvPr id="22" name="TextBox 21">
            <a:extLst>
              <a:ext uri="{FF2B5EF4-FFF2-40B4-BE49-F238E27FC236}">
                <a16:creationId xmlns:a16="http://schemas.microsoft.com/office/drawing/2014/main" id="{78EDA16B-9409-6A49-A8A0-32533865E013}"/>
              </a:ext>
            </a:extLst>
          </p:cNvPr>
          <p:cNvSpPr txBox="1"/>
          <p:nvPr/>
        </p:nvSpPr>
        <p:spPr>
          <a:xfrm>
            <a:off x="1118554" y="3464182"/>
            <a:ext cx="4430546" cy="590464"/>
          </a:xfrm>
          <a:prstGeom prst="rect">
            <a:avLst/>
          </a:prstGeom>
          <a:noFill/>
        </p:spPr>
        <p:txBody>
          <a:bodyPr wrap="square"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50" normalizeH="0" baseline="0" noProof="0" dirty="0">
                <a:ln>
                  <a:noFill/>
                </a:ln>
                <a:solidFill>
                  <a:srgbClr val="000000"/>
                </a:solidFill>
                <a:effectLst/>
                <a:uLnTx/>
                <a:uFillTx/>
                <a:ea typeface="+mn-ea"/>
                <a:cs typeface="Open Sans"/>
              </a:rPr>
              <a:t>Data </a:t>
            </a:r>
          </a:p>
        </p:txBody>
      </p:sp>
      <p:sp>
        <p:nvSpPr>
          <p:cNvPr id="25" name="TextBox 24">
            <a:extLst>
              <a:ext uri="{FF2B5EF4-FFF2-40B4-BE49-F238E27FC236}">
                <a16:creationId xmlns:a16="http://schemas.microsoft.com/office/drawing/2014/main" id="{01C92006-3FBE-B445-85F7-01E4A074F827}"/>
              </a:ext>
            </a:extLst>
          </p:cNvPr>
          <p:cNvSpPr txBox="1"/>
          <p:nvPr/>
        </p:nvSpPr>
        <p:spPr>
          <a:xfrm>
            <a:off x="530172" y="1660450"/>
            <a:ext cx="356713" cy="461665"/>
          </a:xfrm>
          <a:prstGeom prst="rect">
            <a:avLst/>
          </a:prstGeom>
          <a:noFill/>
        </p:spPr>
        <p:txBody>
          <a:bodyPr wrap="none" rtlCol="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ea typeface="Chronicle Display Black" charset="0"/>
                <a:cs typeface="Chronicle Display Black" charset="0"/>
              </a:rPr>
              <a:t>1.</a:t>
            </a:r>
          </a:p>
        </p:txBody>
      </p:sp>
      <p:sp>
        <p:nvSpPr>
          <p:cNvPr id="26" name="TextBox 25">
            <a:extLst>
              <a:ext uri="{FF2B5EF4-FFF2-40B4-BE49-F238E27FC236}">
                <a16:creationId xmlns:a16="http://schemas.microsoft.com/office/drawing/2014/main" id="{8816DDA2-C69D-704E-9B76-0C43EE611DEF}"/>
              </a:ext>
            </a:extLst>
          </p:cNvPr>
          <p:cNvSpPr txBox="1"/>
          <p:nvPr/>
        </p:nvSpPr>
        <p:spPr>
          <a:xfrm>
            <a:off x="1118554" y="1679006"/>
            <a:ext cx="4826786" cy="461665"/>
          </a:xfrm>
          <a:prstGeom prst="rect">
            <a:avLst/>
          </a:prstGeom>
          <a:noFill/>
        </p:spPr>
        <p:txBody>
          <a:bodyPr wrap="square"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50" normalizeH="0" baseline="0" noProof="0" dirty="0">
                <a:ln>
                  <a:noFill/>
                </a:ln>
                <a:solidFill>
                  <a:srgbClr val="000000"/>
                </a:solidFill>
                <a:effectLst/>
                <a:uLnTx/>
                <a:uFillTx/>
                <a:cs typeface="Open Sans"/>
              </a:rPr>
              <a:t>Elevator Pitch</a:t>
            </a:r>
            <a:endParaRPr kumimoji="0" lang="en-US" sz="2000" b="1" i="0" u="none" strike="noStrike" kern="1200" cap="none" spc="0" normalizeH="0" baseline="0" noProof="0" dirty="0">
              <a:ln>
                <a:noFill/>
              </a:ln>
              <a:solidFill>
                <a:srgbClr val="000000"/>
              </a:solidFill>
              <a:effectLst/>
              <a:uLnTx/>
              <a:uFillTx/>
              <a:ea typeface="Chronicle Display Black" charset="0"/>
              <a:cs typeface="Chronicle Display Black"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dirty="0">
              <a:ln>
                <a:noFill/>
              </a:ln>
              <a:solidFill>
                <a:srgbClr val="000000"/>
              </a:solidFill>
              <a:effectLst/>
              <a:uLnTx/>
              <a:uFillTx/>
              <a:cs typeface="Open Sans"/>
            </a:endParaRPr>
          </a:p>
        </p:txBody>
      </p:sp>
      <p:sp>
        <p:nvSpPr>
          <p:cNvPr id="29" name="TextBox 28">
            <a:extLst>
              <a:ext uri="{FF2B5EF4-FFF2-40B4-BE49-F238E27FC236}">
                <a16:creationId xmlns:a16="http://schemas.microsoft.com/office/drawing/2014/main" id="{8447EDE2-B497-3946-B1E5-26161733EAC0}"/>
              </a:ext>
            </a:extLst>
          </p:cNvPr>
          <p:cNvSpPr txBox="1"/>
          <p:nvPr/>
        </p:nvSpPr>
        <p:spPr>
          <a:xfrm>
            <a:off x="1118554" y="2575438"/>
            <a:ext cx="6188229" cy="461665"/>
          </a:xfrm>
          <a:prstGeom prst="rect">
            <a:avLst/>
          </a:prstGeom>
          <a:noFill/>
        </p:spPr>
        <p:txBody>
          <a:bodyPr wrap="square"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50" normalizeH="0" baseline="0" noProof="0" dirty="0">
                <a:ln>
                  <a:noFill/>
                </a:ln>
                <a:solidFill>
                  <a:srgbClr val="000000"/>
                </a:solidFill>
                <a:effectLst/>
                <a:uLnTx/>
                <a:uFillTx/>
                <a:ea typeface="+mn-ea"/>
                <a:cs typeface="Open Sans"/>
              </a:rPr>
              <a:t>Business Problem</a:t>
            </a:r>
          </a:p>
        </p:txBody>
      </p:sp>
      <p:sp>
        <p:nvSpPr>
          <p:cNvPr id="30" name="TextBox 29">
            <a:extLst>
              <a:ext uri="{FF2B5EF4-FFF2-40B4-BE49-F238E27FC236}">
                <a16:creationId xmlns:a16="http://schemas.microsoft.com/office/drawing/2014/main" id="{1D7A3111-1226-A54F-B181-676A3D660F1C}"/>
              </a:ext>
            </a:extLst>
          </p:cNvPr>
          <p:cNvSpPr txBox="1"/>
          <p:nvPr/>
        </p:nvSpPr>
        <p:spPr>
          <a:xfrm>
            <a:off x="530172" y="2553282"/>
            <a:ext cx="368101" cy="461665"/>
          </a:xfrm>
          <a:prstGeom prst="rect">
            <a:avLst/>
          </a:prstGeom>
          <a:noFill/>
        </p:spPr>
        <p:txBody>
          <a:bodyPr wrap="none" rtlCol="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ea typeface="Chronicle Display Black" charset="0"/>
                <a:cs typeface="Chronicle Display Black" charset="0"/>
              </a:rPr>
              <a:t>2.</a:t>
            </a:r>
          </a:p>
        </p:txBody>
      </p:sp>
      <p:sp>
        <p:nvSpPr>
          <p:cNvPr id="33" name="TextBox 32">
            <a:extLst>
              <a:ext uri="{FF2B5EF4-FFF2-40B4-BE49-F238E27FC236}">
                <a16:creationId xmlns:a16="http://schemas.microsoft.com/office/drawing/2014/main" id="{A937453C-00E8-A743-AC3B-D82E478C93E0}"/>
              </a:ext>
            </a:extLst>
          </p:cNvPr>
          <p:cNvSpPr txBox="1"/>
          <p:nvPr/>
        </p:nvSpPr>
        <p:spPr>
          <a:xfrm>
            <a:off x="1118554" y="5247976"/>
            <a:ext cx="5274163" cy="461665"/>
          </a:xfrm>
          <a:prstGeom prst="rect">
            <a:avLst/>
          </a:prstGeom>
          <a:noFill/>
        </p:spPr>
        <p:txBody>
          <a:bodyPr wrap="square"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0000"/>
                </a:solidFill>
                <a:effectLst/>
                <a:uLnTx/>
                <a:uFillTx/>
                <a:ea typeface="+mn-ea"/>
                <a:cs typeface="+mn-cs"/>
              </a:rPr>
              <a:t>Next Steps</a:t>
            </a:r>
          </a:p>
        </p:txBody>
      </p:sp>
      <p:sp>
        <p:nvSpPr>
          <p:cNvPr id="34" name="TextBox 33">
            <a:extLst>
              <a:ext uri="{FF2B5EF4-FFF2-40B4-BE49-F238E27FC236}">
                <a16:creationId xmlns:a16="http://schemas.microsoft.com/office/drawing/2014/main" id="{3E84C735-FD1A-1048-95CB-151824173796}"/>
              </a:ext>
            </a:extLst>
          </p:cNvPr>
          <p:cNvSpPr txBox="1"/>
          <p:nvPr/>
        </p:nvSpPr>
        <p:spPr>
          <a:xfrm>
            <a:off x="530172" y="5236450"/>
            <a:ext cx="368101" cy="461665"/>
          </a:xfrm>
          <a:prstGeom prst="rect">
            <a:avLst/>
          </a:prstGeom>
          <a:noFill/>
        </p:spPr>
        <p:txBody>
          <a:bodyPr wrap="none" rtlCol="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ea typeface="Chronicle Display Black" charset="0"/>
                <a:cs typeface="Chronicle Display Black" charset="0"/>
              </a:rPr>
              <a:t>5.</a:t>
            </a:r>
          </a:p>
        </p:txBody>
      </p:sp>
      <p:sp>
        <p:nvSpPr>
          <p:cNvPr id="39" name="TextBox 38">
            <a:extLst>
              <a:ext uri="{FF2B5EF4-FFF2-40B4-BE49-F238E27FC236}">
                <a16:creationId xmlns:a16="http://schemas.microsoft.com/office/drawing/2014/main" id="{373907E6-6853-F648-97EB-1CF2CCBDD61D}"/>
              </a:ext>
            </a:extLst>
          </p:cNvPr>
          <p:cNvSpPr txBox="1"/>
          <p:nvPr/>
        </p:nvSpPr>
        <p:spPr>
          <a:xfrm>
            <a:off x="530172" y="4328020"/>
            <a:ext cx="368101" cy="461665"/>
          </a:xfrm>
          <a:prstGeom prst="rect">
            <a:avLst/>
          </a:prstGeom>
          <a:noFill/>
        </p:spPr>
        <p:txBody>
          <a:bodyPr wrap="none" rtlCol="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000000"/>
                </a:solidFill>
                <a:effectLst/>
                <a:uLnTx/>
                <a:uFillTx/>
                <a:ea typeface="Chronicle Display Black" charset="0"/>
                <a:cs typeface="Chronicle Display Black" charset="0"/>
              </a:rPr>
              <a:t>4.</a:t>
            </a:r>
          </a:p>
        </p:txBody>
      </p:sp>
      <p:sp>
        <p:nvSpPr>
          <p:cNvPr id="37" name="TextBox 36">
            <a:extLst>
              <a:ext uri="{FF2B5EF4-FFF2-40B4-BE49-F238E27FC236}">
                <a16:creationId xmlns:a16="http://schemas.microsoft.com/office/drawing/2014/main" id="{36075495-C526-504B-BD64-5475AC082B7D}"/>
              </a:ext>
            </a:extLst>
          </p:cNvPr>
          <p:cNvSpPr txBox="1"/>
          <p:nvPr/>
        </p:nvSpPr>
        <p:spPr>
          <a:xfrm>
            <a:off x="1118554" y="4395863"/>
            <a:ext cx="2922436" cy="461665"/>
          </a:xfrm>
          <a:prstGeom prst="rect">
            <a:avLst/>
          </a:prstGeom>
          <a:noFill/>
        </p:spPr>
        <p:txBody>
          <a:bodyPr wrap="square" rtlCol="0">
            <a:noAutofit/>
          </a:body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0000"/>
                </a:solidFill>
                <a:effectLst/>
                <a:uLnTx/>
                <a:uFillTx/>
                <a:ea typeface="Chronicle Display Black" charset="0"/>
                <a:cs typeface="Chronicle Display Black" charset="0"/>
              </a:rPr>
              <a:t>Q&amp;A</a:t>
            </a:r>
          </a:p>
        </p:txBody>
      </p:sp>
      <p:sp>
        <p:nvSpPr>
          <p:cNvPr id="40" name="Rectangle 39">
            <a:extLst>
              <a:ext uri="{FF2B5EF4-FFF2-40B4-BE49-F238E27FC236}">
                <a16:creationId xmlns:a16="http://schemas.microsoft.com/office/drawing/2014/main" id="{EE7713BB-8F29-D744-B22D-85E1943529D0}"/>
              </a:ext>
            </a:extLst>
          </p:cNvPr>
          <p:cNvSpPr/>
          <p:nvPr/>
        </p:nvSpPr>
        <p:spPr>
          <a:xfrm>
            <a:off x="9100969" y="0"/>
            <a:ext cx="3091031"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Questions?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We will save time </a:t>
            </a:r>
            <a:br>
              <a:rPr kumimoji="0" lang="en-US" sz="160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br>
            <a:r>
              <a:rPr kumimoji="0" lang="en-US" sz="160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for Q&amp;A at the end of </a:t>
            </a:r>
            <a:br>
              <a:rPr kumimoji="0" lang="en-US" sz="160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br>
            <a:r>
              <a:rPr kumimoji="0" lang="en-US" sz="160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the presentation.</a:t>
            </a:r>
          </a:p>
        </p:txBody>
      </p:sp>
      <p:grpSp>
        <p:nvGrpSpPr>
          <p:cNvPr id="48" name="Graphic 4">
            <a:extLst>
              <a:ext uri="{FF2B5EF4-FFF2-40B4-BE49-F238E27FC236}">
                <a16:creationId xmlns:a16="http://schemas.microsoft.com/office/drawing/2014/main" id="{96807DA9-386A-6040-A242-E1A9724C04C7}"/>
              </a:ext>
            </a:extLst>
          </p:cNvPr>
          <p:cNvGrpSpPr/>
          <p:nvPr/>
        </p:nvGrpSpPr>
        <p:grpSpPr>
          <a:xfrm flipH="1">
            <a:off x="10354733" y="1762017"/>
            <a:ext cx="583502" cy="582958"/>
            <a:chOff x="3607758" y="1893013"/>
            <a:chExt cx="362309" cy="361971"/>
          </a:xfrm>
          <a:solidFill>
            <a:schemeClr val="tx2"/>
          </a:solidFill>
        </p:grpSpPr>
        <p:sp>
          <p:nvSpPr>
            <p:cNvPr id="49" name="Graphic 4">
              <a:extLst>
                <a:ext uri="{FF2B5EF4-FFF2-40B4-BE49-F238E27FC236}">
                  <a16:creationId xmlns:a16="http://schemas.microsoft.com/office/drawing/2014/main" id="{77054B7E-AB65-044D-8D80-F8E43771D2A6}"/>
                </a:ext>
              </a:extLst>
            </p:cNvPr>
            <p:cNvSpPr/>
            <p:nvPr/>
          </p:nvSpPr>
          <p:spPr>
            <a:xfrm>
              <a:off x="3607758" y="1893013"/>
              <a:ext cx="362309" cy="361971"/>
            </a:xfrm>
            <a:custGeom>
              <a:avLst/>
              <a:gdLst>
                <a:gd name="connsiteX0" fmla="*/ 181474 w 362309"/>
                <a:gd name="connsiteY0" fmla="*/ 0 h 361971"/>
                <a:gd name="connsiteX1" fmla="*/ 0 w 362309"/>
                <a:gd name="connsiteY1" fmla="*/ 180667 h 361971"/>
                <a:gd name="connsiteX2" fmla="*/ 180836 w 362309"/>
                <a:gd name="connsiteY2" fmla="*/ 361972 h 361971"/>
                <a:gd name="connsiteX3" fmla="*/ 362310 w 362309"/>
                <a:gd name="connsiteY3" fmla="*/ 181305 h 361971"/>
                <a:gd name="connsiteX4" fmla="*/ 362310 w 362309"/>
                <a:gd name="connsiteY4" fmla="*/ 181305 h 361971"/>
                <a:gd name="connsiteX5" fmla="*/ 181474 w 362309"/>
                <a:gd name="connsiteY5" fmla="*/ 0 h 361971"/>
                <a:gd name="connsiteX6" fmla="*/ 181474 w 362309"/>
                <a:gd name="connsiteY6" fmla="*/ 0 h 361971"/>
                <a:gd name="connsiteX7" fmla="*/ 181474 w 362309"/>
                <a:gd name="connsiteY7" fmla="*/ 349204 h 361971"/>
                <a:gd name="connsiteX8" fmla="*/ 12780 w 362309"/>
                <a:gd name="connsiteY8" fmla="*/ 181305 h 361971"/>
                <a:gd name="connsiteX9" fmla="*/ 180836 w 362309"/>
                <a:gd name="connsiteY9" fmla="*/ 12768 h 361971"/>
                <a:gd name="connsiteX10" fmla="*/ 349530 w 362309"/>
                <a:gd name="connsiteY10" fmla="*/ 180667 h 361971"/>
                <a:gd name="connsiteX11" fmla="*/ 349530 w 362309"/>
                <a:gd name="connsiteY11" fmla="*/ 180667 h 361971"/>
                <a:gd name="connsiteX12" fmla="*/ 181474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1474" y="0"/>
                  </a:moveTo>
                  <a:cubicBezTo>
                    <a:pt x="81152" y="0"/>
                    <a:pt x="0" y="81077"/>
                    <a:pt x="0" y="180667"/>
                  </a:cubicBezTo>
                  <a:cubicBezTo>
                    <a:pt x="0" y="280895"/>
                    <a:pt x="81152" y="361972"/>
                    <a:pt x="180836" y="361972"/>
                  </a:cubicBezTo>
                  <a:cubicBezTo>
                    <a:pt x="281157" y="361972"/>
                    <a:pt x="362310" y="280895"/>
                    <a:pt x="362310" y="181305"/>
                  </a:cubicBezTo>
                  <a:cubicBezTo>
                    <a:pt x="362310" y="181305"/>
                    <a:pt x="362310" y="181305"/>
                    <a:pt x="362310" y="181305"/>
                  </a:cubicBezTo>
                  <a:cubicBezTo>
                    <a:pt x="362310" y="81077"/>
                    <a:pt x="281796" y="0"/>
                    <a:pt x="181474" y="0"/>
                  </a:cubicBezTo>
                  <a:cubicBezTo>
                    <a:pt x="181474" y="0"/>
                    <a:pt x="181474" y="0"/>
                    <a:pt x="181474" y="0"/>
                  </a:cubicBezTo>
                  <a:close/>
                  <a:moveTo>
                    <a:pt x="181474" y="349204"/>
                  </a:moveTo>
                  <a:cubicBezTo>
                    <a:pt x="88181" y="349204"/>
                    <a:pt x="12780" y="273873"/>
                    <a:pt x="12780" y="181305"/>
                  </a:cubicBezTo>
                  <a:cubicBezTo>
                    <a:pt x="12780" y="88737"/>
                    <a:pt x="88181" y="12768"/>
                    <a:pt x="180836" y="12768"/>
                  </a:cubicBezTo>
                  <a:cubicBezTo>
                    <a:pt x="274128" y="12768"/>
                    <a:pt x="349530" y="88099"/>
                    <a:pt x="349530" y="180667"/>
                  </a:cubicBezTo>
                  <a:cubicBezTo>
                    <a:pt x="349530" y="180667"/>
                    <a:pt x="349530" y="180667"/>
                    <a:pt x="349530" y="180667"/>
                  </a:cubicBezTo>
                  <a:cubicBezTo>
                    <a:pt x="349530" y="273873"/>
                    <a:pt x="274128" y="349204"/>
                    <a:pt x="181474" y="349204"/>
                  </a:cubicBezTo>
                  <a:close/>
                </a:path>
              </a:pathLst>
            </a:custGeom>
            <a:grpFill/>
            <a:ln w="6390" cap="flat">
              <a:noFill/>
              <a:prstDash val="solid"/>
              <a:miter/>
            </a:ln>
          </p:spPr>
          <p:txBody>
            <a:bodyPr rtlCol="0" anchor="ctr"/>
            <a:lstStyle/>
            <a:p>
              <a:endParaRPr lang="en-US"/>
            </a:p>
          </p:txBody>
        </p:sp>
        <p:sp>
          <p:nvSpPr>
            <p:cNvPr id="50" name="Graphic 4">
              <a:extLst>
                <a:ext uri="{FF2B5EF4-FFF2-40B4-BE49-F238E27FC236}">
                  <a16:creationId xmlns:a16="http://schemas.microsoft.com/office/drawing/2014/main" id="{55B73D2F-9689-9042-AB6A-B2C8DA170C74}"/>
                </a:ext>
              </a:extLst>
            </p:cNvPr>
            <p:cNvSpPr/>
            <p:nvPr/>
          </p:nvSpPr>
          <p:spPr>
            <a:xfrm>
              <a:off x="3766867" y="2096662"/>
              <a:ext cx="44729" cy="44687"/>
            </a:xfrm>
            <a:custGeom>
              <a:avLst/>
              <a:gdLst>
                <a:gd name="connsiteX0" fmla="*/ 22365 w 44729"/>
                <a:gd name="connsiteY0" fmla="*/ 0 h 44687"/>
                <a:gd name="connsiteX1" fmla="*/ 0 w 44729"/>
                <a:gd name="connsiteY1" fmla="*/ 22344 h 44687"/>
                <a:gd name="connsiteX2" fmla="*/ 22365 w 44729"/>
                <a:gd name="connsiteY2" fmla="*/ 44688 h 44687"/>
                <a:gd name="connsiteX3" fmla="*/ 44730 w 44729"/>
                <a:gd name="connsiteY3" fmla="*/ 22344 h 44687"/>
                <a:gd name="connsiteX4" fmla="*/ 44730 w 44729"/>
                <a:gd name="connsiteY4" fmla="*/ 22344 h 44687"/>
                <a:gd name="connsiteX5" fmla="*/ 22365 w 44729"/>
                <a:gd name="connsiteY5" fmla="*/ 0 h 44687"/>
                <a:gd name="connsiteX6" fmla="*/ 22365 w 44729"/>
                <a:gd name="connsiteY6" fmla="*/ 31920 h 44687"/>
                <a:gd name="connsiteX7" fmla="*/ 12780 w 44729"/>
                <a:gd name="connsiteY7" fmla="*/ 22344 h 44687"/>
                <a:gd name="connsiteX8" fmla="*/ 22365 w 44729"/>
                <a:gd name="connsiteY8" fmla="*/ 12768 h 44687"/>
                <a:gd name="connsiteX9" fmla="*/ 31950 w 44729"/>
                <a:gd name="connsiteY9" fmla="*/ 22344 h 44687"/>
                <a:gd name="connsiteX10" fmla="*/ 31950 w 44729"/>
                <a:gd name="connsiteY10" fmla="*/ 22344 h 44687"/>
                <a:gd name="connsiteX11" fmla="*/ 22365 w 44729"/>
                <a:gd name="connsiteY11" fmla="*/ 31920 h 44687"/>
                <a:gd name="connsiteX12" fmla="*/ 22365 w 44729"/>
                <a:gd name="connsiteY12" fmla="*/ 31920 h 4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4729" h="44687">
                  <a:moveTo>
                    <a:pt x="22365" y="0"/>
                  </a:moveTo>
                  <a:cubicBezTo>
                    <a:pt x="10224" y="0"/>
                    <a:pt x="0" y="10214"/>
                    <a:pt x="0" y="22344"/>
                  </a:cubicBezTo>
                  <a:cubicBezTo>
                    <a:pt x="0" y="34474"/>
                    <a:pt x="10224" y="44688"/>
                    <a:pt x="22365" y="44688"/>
                  </a:cubicBezTo>
                  <a:cubicBezTo>
                    <a:pt x="34506" y="44688"/>
                    <a:pt x="44730" y="34474"/>
                    <a:pt x="44730" y="22344"/>
                  </a:cubicBezTo>
                  <a:cubicBezTo>
                    <a:pt x="44730" y="22344"/>
                    <a:pt x="44730" y="22344"/>
                    <a:pt x="44730" y="22344"/>
                  </a:cubicBezTo>
                  <a:cubicBezTo>
                    <a:pt x="44730" y="10214"/>
                    <a:pt x="34506" y="0"/>
                    <a:pt x="22365" y="0"/>
                  </a:cubicBezTo>
                  <a:close/>
                  <a:moveTo>
                    <a:pt x="22365" y="31920"/>
                  </a:moveTo>
                  <a:cubicBezTo>
                    <a:pt x="17253" y="31920"/>
                    <a:pt x="12780" y="27451"/>
                    <a:pt x="12780" y="22344"/>
                  </a:cubicBezTo>
                  <a:cubicBezTo>
                    <a:pt x="12780" y="17237"/>
                    <a:pt x="17253" y="12768"/>
                    <a:pt x="22365" y="12768"/>
                  </a:cubicBezTo>
                  <a:cubicBezTo>
                    <a:pt x="27477" y="12768"/>
                    <a:pt x="31950" y="17237"/>
                    <a:pt x="31950" y="22344"/>
                  </a:cubicBezTo>
                  <a:cubicBezTo>
                    <a:pt x="31950" y="22344"/>
                    <a:pt x="31950" y="22344"/>
                    <a:pt x="31950" y="22344"/>
                  </a:cubicBezTo>
                  <a:cubicBezTo>
                    <a:pt x="31950" y="27451"/>
                    <a:pt x="27477" y="31920"/>
                    <a:pt x="22365" y="31920"/>
                  </a:cubicBezTo>
                  <a:lnTo>
                    <a:pt x="22365" y="31920"/>
                  </a:lnTo>
                  <a:close/>
                </a:path>
              </a:pathLst>
            </a:custGeom>
            <a:grpFill/>
            <a:ln w="6390" cap="flat">
              <a:noFill/>
              <a:prstDash val="solid"/>
              <a:miter/>
            </a:ln>
          </p:spPr>
          <p:txBody>
            <a:bodyPr rtlCol="0" anchor="ctr"/>
            <a:lstStyle/>
            <a:p>
              <a:endParaRPr lang="en-US"/>
            </a:p>
          </p:txBody>
        </p:sp>
        <p:sp>
          <p:nvSpPr>
            <p:cNvPr id="51" name="Graphic 4">
              <a:extLst>
                <a:ext uri="{FF2B5EF4-FFF2-40B4-BE49-F238E27FC236}">
                  <a16:creationId xmlns:a16="http://schemas.microsoft.com/office/drawing/2014/main" id="{DD6135A8-9AD5-D048-BFF2-9EDD0039549F}"/>
                </a:ext>
              </a:extLst>
            </p:cNvPr>
            <p:cNvSpPr/>
            <p:nvPr/>
          </p:nvSpPr>
          <p:spPr>
            <a:xfrm>
              <a:off x="3766770" y="1996425"/>
              <a:ext cx="44925" cy="91937"/>
            </a:xfrm>
            <a:custGeom>
              <a:avLst/>
              <a:gdLst>
                <a:gd name="connsiteX0" fmla="*/ 22463 w 44925"/>
                <a:gd name="connsiteY0" fmla="*/ 91938 h 91937"/>
                <a:gd name="connsiteX1" fmla="*/ 39076 w 44925"/>
                <a:gd name="connsiteY1" fmla="*/ 79170 h 91937"/>
                <a:gd name="connsiteX2" fmla="*/ 44827 w 44925"/>
                <a:gd name="connsiteY2" fmla="*/ 22991 h 91937"/>
                <a:gd name="connsiteX3" fmla="*/ 39076 w 44925"/>
                <a:gd name="connsiteY3" fmla="*/ 7031 h 91937"/>
                <a:gd name="connsiteX4" fmla="*/ 6488 w 44925"/>
                <a:gd name="connsiteY4" fmla="*/ 6393 h 91937"/>
                <a:gd name="connsiteX5" fmla="*/ 5849 w 44925"/>
                <a:gd name="connsiteY5" fmla="*/ 7031 h 91937"/>
                <a:gd name="connsiteX6" fmla="*/ 98 w 44925"/>
                <a:gd name="connsiteY6" fmla="*/ 22991 h 91937"/>
                <a:gd name="connsiteX7" fmla="*/ 5849 w 44925"/>
                <a:gd name="connsiteY7" fmla="*/ 79170 h 91937"/>
                <a:gd name="connsiteX8" fmla="*/ 22463 w 44925"/>
                <a:gd name="connsiteY8" fmla="*/ 91938 h 91937"/>
                <a:gd name="connsiteX9" fmla="*/ 15434 w 44925"/>
                <a:gd name="connsiteY9" fmla="*/ 15330 h 91937"/>
                <a:gd name="connsiteX10" fmla="*/ 22463 w 44925"/>
                <a:gd name="connsiteY10" fmla="*/ 12138 h 91937"/>
                <a:gd name="connsiteX11" fmla="*/ 29491 w 44925"/>
                <a:gd name="connsiteY11" fmla="*/ 15330 h 91937"/>
                <a:gd name="connsiteX12" fmla="*/ 31409 w 44925"/>
                <a:gd name="connsiteY12" fmla="*/ 21714 h 91937"/>
                <a:gd name="connsiteX13" fmla="*/ 26296 w 44925"/>
                <a:gd name="connsiteY13" fmla="*/ 75339 h 91937"/>
                <a:gd name="connsiteX14" fmla="*/ 21824 w 44925"/>
                <a:gd name="connsiteY14" fmla="*/ 78531 h 91937"/>
                <a:gd name="connsiteX15" fmla="*/ 17351 w 44925"/>
                <a:gd name="connsiteY15" fmla="*/ 75339 h 91937"/>
                <a:gd name="connsiteX16" fmla="*/ 12239 w 44925"/>
                <a:gd name="connsiteY16" fmla="*/ 21714 h 91937"/>
                <a:gd name="connsiteX17" fmla="*/ 15434 w 44925"/>
                <a:gd name="connsiteY17" fmla="*/ 15330 h 91937"/>
                <a:gd name="connsiteX18" fmla="*/ 15434 w 44925"/>
                <a:gd name="connsiteY18" fmla="*/ 15330 h 91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925" h="91937">
                  <a:moveTo>
                    <a:pt x="22463" y="91938"/>
                  </a:moveTo>
                  <a:cubicBezTo>
                    <a:pt x="30131" y="91938"/>
                    <a:pt x="37159" y="86831"/>
                    <a:pt x="39076" y="79170"/>
                  </a:cubicBezTo>
                  <a:cubicBezTo>
                    <a:pt x="40994" y="73424"/>
                    <a:pt x="43549" y="37036"/>
                    <a:pt x="44827" y="22991"/>
                  </a:cubicBezTo>
                  <a:cubicBezTo>
                    <a:pt x="45466" y="17245"/>
                    <a:pt x="42910" y="10861"/>
                    <a:pt x="39076" y="7031"/>
                  </a:cubicBezTo>
                  <a:cubicBezTo>
                    <a:pt x="30131" y="-1907"/>
                    <a:pt x="16073" y="-2545"/>
                    <a:pt x="6488" y="6393"/>
                  </a:cubicBezTo>
                  <a:cubicBezTo>
                    <a:pt x="6488" y="6393"/>
                    <a:pt x="5849" y="7031"/>
                    <a:pt x="5849" y="7031"/>
                  </a:cubicBezTo>
                  <a:cubicBezTo>
                    <a:pt x="2015" y="11500"/>
                    <a:pt x="-541" y="17245"/>
                    <a:pt x="98" y="22991"/>
                  </a:cubicBezTo>
                  <a:cubicBezTo>
                    <a:pt x="737" y="37036"/>
                    <a:pt x="3932" y="73424"/>
                    <a:pt x="5849" y="79170"/>
                  </a:cubicBezTo>
                  <a:cubicBezTo>
                    <a:pt x="7766" y="86831"/>
                    <a:pt x="14795" y="91938"/>
                    <a:pt x="22463" y="91938"/>
                  </a:cubicBezTo>
                  <a:close/>
                  <a:moveTo>
                    <a:pt x="15434" y="15330"/>
                  </a:moveTo>
                  <a:cubicBezTo>
                    <a:pt x="17351" y="13415"/>
                    <a:pt x="19906" y="12138"/>
                    <a:pt x="22463" y="12138"/>
                  </a:cubicBezTo>
                  <a:cubicBezTo>
                    <a:pt x="25019" y="12138"/>
                    <a:pt x="27574" y="13415"/>
                    <a:pt x="29491" y="15330"/>
                  </a:cubicBezTo>
                  <a:cubicBezTo>
                    <a:pt x="31409" y="17245"/>
                    <a:pt x="32048" y="19161"/>
                    <a:pt x="31409" y="21714"/>
                  </a:cubicBezTo>
                  <a:cubicBezTo>
                    <a:pt x="30131" y="42143"/>
                    <a:pt x="27574" y="71509"/>
                    <a:pt x="26296" y="75339"/>
                  </a:cubicBezTo>
                  <a:cubicBezTo>
                    <a:pt x="25658" y="77255"/>
                    <a:pt x="23741" y="79170"/>
                    <a:pt x="21824" y="78531"/>
                  </a:cubicBezTo>
                  <a:cubicBezTo>
                    <a:pt x="19906" y="78531"/>
                    <a:pt x="17990" y="77255"/>
                    <a:pt x="17351" y="75339"/>
                  </a:cubicBezTo>
                  <a:cubicBezTo>
                    <a:pt x="16073" y="71509"/>
                    <a:pt x="13517" y="42143"/>
                    <a:pt x="12239" y="21714"/>
                  </a:cubicBezTo>
                  <a:cubicBezTo>
                    <a:pt x="12878" y="19161"/>
                    <a:pt x="13517" y="17245"/>
                    <a:pt x="15434" y="15330"/>
                  </a:cubicBezTo>
                  <a:lnTo>
                    <a:pt x="15434" y="15330"/>
                  </a:lnTo>
                  <a:close/>
                </a:path>
              </a:pathLst>
            </a:custGeom>
            <a:grpFill/>
            <a:ln w="6390" cap="flat">
              <a:noFill/>
              <a:prstDash val="solid"/>
              <a:miter/>
            </a:ln>
          </p:spPr>
          <p:txBody>
            <a:bodyPr rtlCol="0" anchor="ctr"/>
            <a:lstStyle/>
            <a:p>
              <a:endParaRPr lang="en-US"/>
            </a:p>
          </p:txBody>
        </p:sp>
        <p:sp>
          <p:nvSpPr>
            <p:cNvPr id="52" name="Graphic 4">
              <a:extLst>
                <a:ext uri="{FF2B5EF4-FFF2-40B4-BE49-F238E27FC236}">
                  <a16:creationId xmlns:a16="http://schemas.microsoft.com/office/drawing/2014/main" id="{F810B631-3D05-E440-9515-403F9F645AAC}"/>
                </a:ext>
              </a:extLst>
            </p:cNvPr>
            <p:cNvSpPr/>
            <p:nvPr/>
          </p:nvSpPr>
          <p:spPr>
            <a:xfrm>
              <a:off x="3681620" y="1964514"/>
              <a:ext cx="214003" cy="219608"/>
            </a:xfrm>
            <a:custGeom>
              <a:avLst/>
              <a:gdLst>
                <a:gd name="connsiteX0" fmla="*/ 107613 w 214003"/>
                <a:gd name="connsiteY0" fmla="*/ 0 h 219608"/>
                <a:gd name="connsiteX1" fmla="*/ 262 w 214003"/>
                <a:gd name="connsiteY1" fmla="*/ 107251 h 219608"/>
                <a:gd name="connsiteX2" fmla="*/ 19432 w 214003"/>
                <a:gd name="connsiteY2" fmla="*/ 167899 h 219608"/>
                <a:gd name="connsiteX3" fmla="*/ 901 w 214003"/>
                <a:gd name="connsiteY3" fmla="*/ 210033 h 219608"/>
                <a:gd name="connsiteX4" fmla="*/ 3457 w 214003"/>
                <a:gd name="connsiteY4" fmla="*/ 218971 h 219608"/>
                <a:gd name="connsiteX5" fmla="*/ 6652 w 214003"/>
                <a:gd name="connsiteY5" fmla="*/ 219609 h 219608"/>
                <a:gd name="connsiteX6" fmla="*/ 66717 w 214003"/>
                <a:gd name="connsiteY6" fmla="*/ 206203 h 219608"/>
                <a:gd name="connsiteX7" fmla="*/ 206018 w 214003"/>
                <a:gd name="connsiteY7" fmla="*/ 147470 h 219608"/>
                <a:gd name="connsiteX8" fmla="*/ 147230 w 214003"/>
                <a:gd name="connsiteY8" fmla="*/ 8299 h 219608"/>
                <a:gd name="connsiteX9" fmla="*/ 107613 w 214003"/>
                <a:gd name="connsiteY9" fmla="*/ 0 h 219608"/>
                <a:gd name="connsiteX10" fmla="*/ 107613 w 214003"/>
                <a:gd name="connsiteY10" fmla="*/ 201095 h 219608"/>
                <a:gd name="connsiteX11" fmla="*/ 69273 w 214003"/>
                <a:gd name="connsiteY11" fmla="*/ 192796 h 219608"/>
                <a:gd name="connsiteX12" fmla="*/ 63522 w 214003"/>
                <a:gd name="connsiteY12" fmla="*/ 192796 h 219608"/>
                <a:gd name="connsiteX13" fmla="*/ 17515 w 214003"/>
                <a:gd name="connsiteY13" fmla="*/ 205564 h 219608"/>
                <a:gd name="connsiteX14" fmla="*/ 32850 w 214003"/>
                <a:gd name="connsiteY14" fmla="*/ 168537 h 219608"/>
                <a:gd name="connsiteX15" fmla="*/ 31572 w 214003"/>
                <a:gd name="connsiteY15" fmla="*/ 162792 h 219608"/>
                <a:gd name="connsiteX16" fmla="*/ 51381 w 214003"/>
                <a:gd name="connsiteY16" fmla="*/ 31281 h 219608"/>
                <a:gd name="connsiteX17" fmla="*/ 183014 w 214003"/>
                <a:gd name="connsiteY17" fmla="*/ 51072 h 219608"/>
                <a:gd name="connsiteX18" fmla="*/ 163205 w 214003"/>
                <a:gd name="connsiteY18" fmla="*/ 182582 h 219608"/>
                <a:gd name="connsiteX19" fmla="*/ 107613 w 214003"/>
                <a:gd name="connsiteY19" fmla="*/ 201095 h 219608"/>
                <a:gd name="connsiteX20" fmla="*/ 107613 w 214003"/>
                <a:gd name="connsiteY20" fmla="*/ 201095 h 21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4003" h="219608">
                  <a:moveTo>
                    <a:pt x="107613" y="0"/>
                  </a:moveTo>
                  <a:cubicBezTo>
                    <a:pt x="48825" y="0"/>
                    <a:pt x="901" y="47880"/>
                    <a:pt x="262" y="107251"/>
                  </a:cubicBezTo>
                  <a:cubicBezTo>
                    <a:pt x="262" y="128956"/>
                    <a:pt x="6652" y="150024"/>
                    <a:pt x="19432" y="167899"/>
                  </a:cubicBezTo>
                  <a:cubicBezTo>
                    <a:pt x="14320" y="182582"/>
                    <a:pt x="8569" y="196627"/>
                    <a:pt x="901" y="210033"/>
                  </a:cubicBezTo>
                  <a:cubicBezTo>
                    <a:pt x="-1016" y="213225"/>
                    <a:pt x="262" y="217055"/>
                    <a:pt x="3457" y="218971"/>
                  </a:cubicBezTo>
                  <a:cubicBezTo>
                    <a:pt x="4096" y="219609"/>
                    <a:pt x="5374" y="219609"/>
                    <a:pt x="6652" y="219609"/>
                  </a:cubicBezTo>
                  <a:cubicBezTo>
                    <a:pt x="7930" y="219609"/>
                    <a:pt x="41796" y="219609"/>
                    <a:pt x="66717" y="206203"/>
                  </a:cubicBezTo>
                  <a:cubicBezTo>
                    <a:pt x="121671" y="228546"/>
                    <a:pt x="183653" y="202372"/>
                    <a:pt x="206018" y="147470"/>
                  </a:cubicBezTo>
                  <a:cubicBezTo>
                    <a:pt x="228383" y="92568"/>
                    <a:pt x="202184" y="30643"/>
                    <a:pt x="147230" y="8299"/>
                  </a:cubicBezTo>
                  <a:cubicBezTo>
                    <a:pt x="135089" y="2554"/>
                    <a:pt x="121671" y="0"/>
                    <a:pt x="107613" y="0"/>
                  </a:cubicBezTo>
                  <a:close/>
                  <a:moveTo>
                    <a:pt x="107613" y="201095"/>
                  </a:moveTo>
                  <a:cubicBezTo>
                    <a:pt x="94194" y="201095"/>
                    <a:pt x="81414" y="198542"/>
                    <a:pt x="69273" y="192796"/>
                  </a:cubicBezTo>
                  <a:cubicBezTo>
                    <a:pt x="67356" y="192158"/>
                    <a:pt x="65439" y="192158"/>
                    <a:pt x="63522" y="192796"/>
                  </a:cubicBezTo>
                  <a:cubicBezTo>
                    <a:pt x="49464" y="199819"/>
                    <a:pt x="33490" y="204287"/>
                    <a:pt x="17515" y="205564"/>
                  </a:cubicBezTo>
                  <a:cubicBezTo>
                    <a:pt x="23265" y="193435"/>
                    <a:pt x="28377" y="181305"/>
                    <a:pt x="32850" y="168537"/>
                  </a:cubicBezTo>
                  <a:cubicBezTo>
                    <a:pt x="33490" y="166622"/>
                    <a:pt x="32850" y="164707"/>
                    <a:pt x="31572" y="162792"/>
                  </a:cubicBezTo>
                  <a:cubicBezTo>
                    <a:pt x="901" y="120657"/>
                    <a:pt x="9847" y="61925"/>
                    <a:pt x="51381" y="31281"/>
                  </a:cubicBezTo>
                  <a:cubicBezTo>
                    <a:pt x="93555" y="638"/>
                    <a:pt x="152342" y="9576"/>
                    <a:pt x="183014" y="51072"/>
                  </a:cubicBezTo>
                  <a:cubicBezTo>
                    <a:pt x="213685" y="93206"/>
                    <a:pt x="204740" y="151939"/>
                    <a:pt x="163205" y="182582"/>
                  </a:cubicBezTo>
                  <a:cubicBezTo>
                    <a:pt x="147230" y="194711"/>
                    <a:pt x="127421" y="201095"/>
                    <a:pt x="107613" y="201095"/>
                  </a:cubicBezTo>
                  <a:lnTo>
                    <a:pt x="107613" y="201095"/>
                  </a:lnTo>
                  <a:close/>
                </a:path>
              </a:pathLst>
            </a:custGeom>
            <a:grpFill/>
            <a:ln w="6390" cap="flat">
              <a:noFill/>
              <a:prstDash val="solid"/>
              <a:miter/>
            </a:ln>
          </p:spPr>
          <p:txBody>
            <a:bodyPr rtlCol="0" anchor="ctr"/>
            <a:lstStyle/>
            <a:p>
              <a:endParaRPr lang="en-US"/>
            </a:p>
          </p:txBody>
        </p:sp>
      </p:grpSp>
    </p:spTree>
    <p:extLst>
      <p:ext uri="{BB962C8B-B14F-4D97-AF65-F5344CB8AC3E}">
        <p14:creationId xmlns:p14="http://schemas.microsoft.com/office/powerpoint/2010/main" val="130302420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48E6D76-CDB6-4325-ADF4-7E110B12705C}"/>
              </a:ext>
            </a:extLst>
          </p:cNvPr>
          <p:cNvSpPr>
            <a:spLocks noGrp="1"/>
          </p:cNvSpPr>
          <p:nvPr>
            <p:ph type="body" sz="quarter" idx="13"/>
          </p:nvPr>
        </p:nvSpPr>
        <p:spPr/>
        <p:txBody>
          <a:bodyPr vert="horz" lIns="0" tIns="0" rIns="0" bIns="0" rtlCol="0" anchor="t">
            <a:noAutofit/>
          </a:bodyPr>
          <a:lstStyle/>
          <a:p>
            <a:r>
              <a:rPr lang="en-US">
                <a:latin typeface="Open Sans Light"/>
                <a:ea typeface="Open Sans Light"/>
                <a:cs typeface="Open Sans Light"/>
              </a:rPr>
              <a:t>Evaluating the opportunity at hand for Computing Vision.</a:t>
            </a:r>
            <a:endParaRPr lang="en-US"/>
          </a:p>
        </p:txBody>
      </p:sp>
      <p:sp>
        <p:nvSpPr>
          <p:cNvPr id="3" name="Title 2">
            <a:extLst>
              <a:ext uri="{FF2B5EF4-FFF2-40B4-BE49-F238E27FC236}">
                <a16:creationId xmlns:a16="http://schemas.microsoft.com/office/drawing/2014/main" id="{5CA7B8CB-9ECC-4E4F-B00B-76F08EB0A271}"/>
              </a:ext>
            </a:extLst>
          </p:cNvPr>
          <p:cNvSpPr>
            <a:spLocks noGrp="1"/>
          </p:cNvSpPr>
          <p:nvPr>
            <p:ph type="title"/>
          </p:nvPr>
        </p:nvSpPr>
        <p:spPr/>
        <p:txBody>
          <a:bodyPr/>
          <a:lstStyle/>
          <a:p>
            <a:r>
              <a:rPr lang="en-US">
                <a:latin typeface="Open Sans"/>
                <a:ea typeface="Open Sans"/>
                <a:cs typeface="Open Sans"/>
              </a:rPr>
              <a:t>Business Understanding</a:t>
            </a:r>
            <a:endParaRPr lang="en-US"/>
          </a:p>
        </p:txBody>
      </p:sp>
      <p:pic>
        <p:nvPicPr>
          <p:cNvPr id="4" name="Picture 3">
            <a:extLst>
              <a:ext uri="{FF2B5EF4-FFF2-40B4-BE49-F238E27FC236}">
                <a16:creationId xmlns:a16="http://schemas.microsoft.com/office/drawing/2014/main" id="{5D1861F7-8DE2-4155-8A63-4A3B9B168D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885" y="6234032"/>
            <a:ext cx="1007299" cy="531193"/>
          </a:xfrm>
          <a:prstGeom prst="rect">
            <a:avLst/>
          </a:prstGeom>
        </p:spPr>
      </p:pic>
      <p:grpSp>
        <p:nvGrpSpPr>
          <p:cNvPr id="5" name="Graphic 4">
            <a:extLst>
              <a:ext uri="{FF2B5EF4-FFF2-40B4-BE49-F238E27FC236}">
                <a16:creationId xmlns:a16="http://schemas.microsoft.com/office/drawing/2014/main" id="{8FCE9D1F-AD4C-48C4-A2A3-A8C42FC36228}"/>
              </a:ext>
            </a:extLst>
          </p:cNvPr>
          <p:cNvGrpSpPr/>
          <p:nvPr/>
        </p:nvGrpSpPr>
        <p:grpSpPr>
          <a:xfrm>
            <a:off x="552009" y="1827594"/>
            <a:ext cx="482449" cy="600776"/>
            <a:chOff x="559119" y="3415593"/>
            <a:chExt cx="178918" cy="222800"/>
          </a:xfrm>
          <a:solidFill>
            <a:schemeClr val="accent6"/>
          </a:solidFill>
        </p:grpSpPr>
        <p:sp>
          <p:nvSpPr>
            <p:cNvPr id="7" name="Graphic 4">
              <a:extLst>
                <a:ext uri="{FF2B5EF4-FFF2-40B4-BE49-F238E27FC236}">
                  <a16:creationId xmlns:a16="http://schemas.microsoft.com/office/drawing/2014/main" id="{3163BF3A-9CC7-4A75-AAE9-0395C3E8E85B}"/>
                </a:ext>
              </a:extLst>
            </p:cNvPr>
            <p:cNvSpPr/>
            <p:nvPr/>
          </p:nvSpPr>
          <p:spPr>
            <a:xfrm>
              <a:off x="559119" y="3415593"/>
              <a:ext cx="178918" cy="121295"/>
            </a:xfrm>
            <a:custGeom>
              <a:avLst/>
              <a:gdLst>
                <a:gd name="connsiteX0" fmla="*/ 172528 w 178918"/>
                <a:gd name="connsiteY0" fmla="*/ 0 h 121295"/>
                <a:gd name="connsiteX1" fmla="*/ 6390 w 178918"/>
                <a:gd name="connsiteY1" fmla="*/ 0 h 121295"/>
                <a:gd name="connsiteX2" fmla="*/ 0 w 178918"/>
                <a:gd name="connsiteY2" fmla="*/ 6384 h 121295"/>
                <a:gd name="connsiteX3" fmla="*/ 0 w 178918"/>
                <a:gd name="connsiteY3" fmla="*/ 114912 h 121295"/>
                <a:gd name="connsiteX4" fmla="*/ 6390 w 178918"/>
                <a:gd name="connsiteY4" fmla="*/ 121296 h 121295"/>
                <a:gd name="connsiteX5" fmla="*/ 23643 w 178918"/>
                <a:gd name="connsiteY5" fmla="*/ 121296 h 121295"/>
                <a:gd name="connsiteX6" fmla="*/ 30033 w 178918"/>
                <a:gd name="connsiteY6" fmla="*/ 114912 h 121295"/>
                <a:gd name="connsiteX7" fmla="*/ 23643 w 178918"/>
                <a:gd name="connsiteY7" fmla="*/ 108528 h 121295"/>
                <a:gd name="connsiteX8" fmla="*/ 12780 w 178918"/>
                <a:gd name="connsiteY8" fmla="*/ 108528 h 121295"/>
                <a:gd name="connsiteX9" fmla="*/ 12780 w 178918"/>
                <a:gd name="connsiteY9" fmla="*/ 12768 h 121295"/>
                <a:gd name="connsiteX10" fmla="*/ 166138 w 178918"/>
                <a:gd name="connsiteY10" fmla="*/ 12768 h 121295"/>
                <a:gd name="connsiteX11" fmla="*/ 166138 w 178918"/>
                <a:gd name="connsiteY11" fmla="*/ 108528 h 121295"/>
                <a:gd name="connsiteX12" fmla="*/ 84986 w 178918"/>
                <a:gd name="connsiteY12" fmla="*/ 108528 h 121295"/>
                <a:gd name="connsiteX13" fmla="*/ 78596 w 178918"/>
                <a:gd name="connsiteY13" fmla="*/ 114912 h 121295"/>
                <a:gd name="connsiteX14" fmla="*/ 84986 w 178918"/>
                <a:gd name="connsiteY14" fmla="*/ 121296 h 121295"/>
                <a:gd name="connsiteX15" fmla="*/ 172528 w 178918"/>
                <a:gd name="connsiteY15" fmla="*/ 121296 h 121295"/>
                <a:gd name="connsiteX16" fmla="*/ 178918 w 178918"/>
                <a:gd name="connsiteY16" fmla="*/ 114912 h 121295"/>
                <a:gd name="connsiteX17" fmla="*/ 178918 w 178918"/>
                <a:gd name="connsiteY17" fmla="*/ 6384 h 121295"/>
                <a:gd name="connsiteX18" fmla="*/ 172528 w 178918"/>
                <a:gd name="connsiteY18" fmla="*/ 0 h 12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8918" h="121295">
                  <a:moveTo>
                    <a:pt x="172528" y="0"/>
                  </a:moveTo>
                  <a:lnTo>
                    <a:pt x="6390" y="0"/>
                  </a:lnTo>
                  <a:cubicBezTo>
                    <a:pt x="2556" y="0"/>
                    <a:pt x="0" y="2553"/>
                    <a:pt x="0" y="6384"/>
                  </a:cubicBezTo>
                  <a:lnTo>
                    <a:pt x="0" y="114912"/>
                  </a:lnTo>
                  <a:cubicBezTo>
                    <a:pt x="0" y="118742"/>
                    <a:pt x="2556" y="121296"/>
                    <a:pt x="6390" y="121296"/>
                  </a:cubicBezTo>
                  <a:lnTo>
                    <a:pt x="23643" y="121296"/>
                  </a:lnTo>
                  <a:cubicBezTo>
                    <a:pt x="27477" y="121296"/>
                    <a:pt x="30033" y="118742"/>
                    <a:pt x="30033" y="114912"/>
                  </a:cubicBezTo>
                  <a:cubicBezTo>
                    <a:pt x="30033" y="111081"/>
                    <a:pt x="27477" y="108528"/>
                    <a:pt x="23643" y="108528"/>
                  </a:cubicBezTo>
                  <a:lnTo>
                    <a:pt x="12780" y="108528"/>
                  </a:lnTo>
                  <a:lnTo>
                    <a:pt x="12780" y="12768"/>
                  </a:lnTo>
                  <a:lnTo>
                    <a:pt x="166138" y="12768"/>
                  </a:lnTo>
                  <a:lnTo>
                    <a:pt x="166138" y="108528"/>
                  </a:lnTo>
                  <a:lnTo>
                    <a:pt x="84986" y="108528"/>
                  </a:lnTo>
                  <a:cubicBezTo>
                    <a:pt x="81152" y="108528"/>
                    <a:pt x="78596" y="111081"/>
                    <a:pt x="78596" y="114912"/>
                  </a:cubicBezTo>
                  <a:cubicBezTo>
                    <a:pt x="78596" y="118742"/>
                    <a:pt x="81152" y="121296"/>
                    <a:pt x="84986" y="121296"/>
                  </a:cubicBezTo>
                  <a:lnTo>
                    <a:pt x="172528" y="121296"/>
                  </a:lnTo>
                  <a:cubicBezTo>
                    <a:pt x="176362" y="121296"/>
                    <a:pt x="178918" y="118742"/>
                    <a:pt x="178918" y="114912"/>
                  </a:cubicBezTo>
                  <a:lnTo>
                    <a:pt x="178918" y="6384"/>
                  </a:lnTo>
                  <a:cubicBezTo>
                    <a:pt x="178918" y="2553"/>
                    <a:pt x="176362" y="0"/>
                    <a:pt x="172528" y="0"/>
                  </a:cubicBezTo>
                  <a:close/>
                </a:path>
              </a:pathLst>
            </a:custGeom>
            <a:grpFill/>
            <a:ln w="6390" cap="flat">
              <a:noFill/>
              <a:prstDash val="solid"/>
              <a:miter/>
            </a:ln>
          </p:spPr>
          <p:txBody>
            <a:bodyPr rtlCol="0" anchor="ctr"/>
            <a:lstStyle/>
            <a:p>
              <a:endParaRPr lang="en-US"/>
            </a:p>
          </p:txBody>
        </p:sp>
        <p:sp>
          <p:nvSpPr>
            <p:cNvPr id="8" name="Graphic 4">
              <a:extLst>
                <a:ext uri="{FF2B5EF4-FFF2-40B4-BE49-F238E27FC236}">
                  <a16:creationId xmlns:a16="http://schemas.microsoft.com/office/drawing/2014/main" id="{E1E0A253-8FEE-4CBD-9B6A-85EAC7BF51F6}"/>
                </a:ext>
              </a:extLst>
            </p:cNvPr>
            <p:cNvSpPr/>
            <p:nvPr/>
          </p:nvSpPr>
          <p:spPr>
            <a:xfrm>
              <a:off x="627491" y="3447193"/>
              <a:ext cx="49202" cy="56498"/>
            </a:xfrm>
            <a:custGeom>
              <a:avLst/>
              <a:gdLst>
                <a:gd name="connsiteX0" fmla="*/ 3195 w 49202"/>
                <a:gd name="connsiteY0" fmla="*/ 55860 h 56498"/>
                <a:gd name="connsiteX1" fmla="*/ 6390 w 49202"/>
                <a:gd name="connsiteY1" fmla="*/ 56498 h 56498"/>
                <a:gd name="connsiteX2" fmla="*/ 9585 w 49202"/>
                <a:gd name="connsiteY2" fmla="*/ 55860 h 56498"/>
                <a:gd name="connsiteX3" fmla="*/ 46008 w 49202"/>
                <a:gd name="connsiteY3" fmla="*/ 34154 h 56498"/>
                <a:gd name="connsiteX4" fmla="*/ 49203 w 49202"/>
                <a:gd name="connsiteY4" fmla="*/ 28409 h 56498"/>
                <a:gd name="connsiteX5" fmla="*/ 46008 w 49202"/>
                <a:gd name="connsiteY5" fmla="*/ 22663 h 56498"/>
                <a:gd name="connsiteX6" fmla="*/ 9585 w 49202"/>
                <a:gd name="connsiteY6" fmla="*/ 958 h 56498"/>
                <a:gd name="connsiteX7" fmla="*/ 3195 w 49202"/>
                <a:gd name="connsiteY7" fmla="*/ 958 h 56498"/>
                <a:gd name="connsiteX8" fmla="*/ 0 w 49202"/>
                <a:gd name="connsiteY8" fmla="*/ 6703 h 56498"/>
                <a:gd name="connsiteX9" fmla="*/ 0 w 49202"/>
                <a:gd name="connsiteY9" fmla="*/ 50114 h 56498"/>
                <a:gd name="connsiteX10" fmla="*/ 3195 w 49202"/>
                <a:gd name="connsiteY10" fmla="*/ 55860 h 56498"/>
                <a:gd name="connsiteX11" fmla="*/ 12780 w 49202"/>
                <a:gd name="connsiteY11" fmla="*/ 18194 h 56498"/>
                <a:gd name="connsiteX12" fmla="*/ 30033 w 49202"/>
                <a:gd name="connsiteY12" fmla="*/ 28409 h 56498"/>
                <a:gd name="connsiteX13" fmla="*/ 12780 w 49202"/>
                <a:gd name="connsiteY13" fmla="*/ 38623 h 56498"/>
                <a:gd name="connsiteX14" fmla="*/ 12780 w 49202"/>
                <a:gd name="connsiteY14" fmla="*/ 18194 h 56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202" h="56498">
                  <a:moveTo>
                    <a:pt x="3195" y="55860"/>
                  </a:moveTo>
                  <a:cubicBezTo>
                    <a:pt x="4473" y="56498"/>
                    <a:pt x="5112" y="56498"/>
                    <a:pt x="6390" y="56498"/>
                  </a:cubicBezTo>
                  <a:cubicBezTo>
                    <a:pt x="7668" y="56498"/>
                    <a:pt x="8946" y="56498"/>
                    <a:pt x="9585" y="55860"/>
                  </a:cubicBezTo>
                  <a:lnTo>
                    <a:pt x="46008" y="34154"/>
                  </a:lnTo>
                  <a:cubicBezTo>
                    <a:pt x="47925" y="32878"/>
                    <a:pt x="49203" y="30962"/>
                    <a:pt x="49203" y="28409"/>
                  </a:cubicBezTo>
                  <a:cubicBezTo>
                    <a:pt x="49203" y="25855"/>
                    <a:pt x="47925" y="23940"/>
                    <a:pt x="46008" y="22663"/>
                  </a:cubicBezTo>
                  <a:lnTo>
                    <a:pt x="9585" y="958"/>
                  </a:lnTo>
                  <a:cubicBezTo>
                    <a:pt x="7668" y="-319"/>
                    <a:pt x="5112" y="-319"/>
                    <a:pt x="3195" y="958"/>
                  </a:cubicBezTo>
                  <a:cubicBezTo>
                    <a:pt x="1278" y="2235"/>
                    <a:pt x="0" y="4150"/>
                    <a:pt x="0" y="6703"/>
                  </a:cubicBezTo>
                  <a:lnTo>
                    <a:pt x="0" y="50114"/>
                  </a:lnTo>
                  <a:cubicBezTo>
                    <a:pt x="0" y="52668"/>
                    <a:pt x="1278" y="55222"/>
                    <a:pt x="3195" y="55860"/>
                  </a:cubicBezTo>
                  <a:close/>
                  <a:moveTo>
                    <a:pt x="12780" y="18194"/>
                  </a:moveTo>
                  <a:lnTo>
                    <a:pt x="30033" y="28409"/>
                  </a:lnTo>
                  <a:lnTo>
                    <a:pt x="12780" y="38623"/>
                  </a:lnTo>
                  <a:lnTo>
                    <a:pt x="12780" y="18194"/>
                  </a:lnTo>
                  <a:close/>
                </a:path>
              </a:pathLst>
            </a:custGeom>
            <a:grpFill/>
            <a:ln w="6390" cap="flat">
              <a:noFill/>
              <a:prstDash val="solid"/>
              <a:miter/>
            </a:ln>
          </p:spPr>
          <p:txBody>
            <a:bodyPr rtlCol="0" anchor="ctr"/>
            <a:lstStyle/>
            <a:p>
              <a:endParaRPr lang="en-US"/>
            </a:p>
          </p:txBody>
        </p:sp>
        <p:sp>
          <p:nvSpPr>
            <p:cNvPr id="9" name="Graphic 4">
              <a:extLst>
                <a:ext uri="{FF2B5EF4-FFF2-40B4-BE49-F238E27FC236}">
                  <a16:creationId xmlns:a16="http://schemas.microsoft.com/office/drawing/2014/main" id="{AC823436-B639-4571-B7F1-294AC57593A1}"/>
                </a:ext>
              </a:extLst>
            </p:cNvPr>
            <p:cNvSpPr/>
            <p:nvPr/>
          </p:nvSpPr>
          <p:spPr>
            <a:xfrm>
              <a:off x="567985" y="3502415"/>
              <a:ext cx="109347" cy="135978"/>
            </a:xfrm>
            <a:custGeom>
              <a:avLst/>
              <a:gdLst>
                <a:gd name="connsiteX0" fmla="*/ 93373 w 109347"/>
                <a:gd name="connsiteY0" fmla="*/ 47242 h 135978"/>
                <a:gd name="connsiteX1" fmla="*/ 89539 w 109347"/>
                <a:gd name="connsiteY1" fmla="*/ 47880 h 135978"/>
                <a:gd name="connsiteX2" fmla="*/ 87622 w 109347"/>
                <a:gd name="connsiteY2" fmla="*/ 45326 h 135978"/>
                <a:gd name="connsiteX3" fmla="*/ 77398 w 109347"/>
                <a:gd name="connsiteY3" fmla="*/ 40858 h 135978"/>
                <a:gd name="connsiteX4" fmla="*/ 74203 w 109347"/>
                <a:gd name="connsiteY4" fmla="*/ 41496 h 135978"/>
                <a:gd name="connsiteX5" fmla="*/ 71647 w 109347"/>
                <a:gd name="connsiteY5" fmla="*/ 37666 h 135978"/>
                <a:gd name="connsiteX6" fmla="*/ 61423 w 109347"/>
                <a:gd name="connsiteY6" fmla="*/ 33197 h 135978"/>
                <a:gd name="connsiteX7" fmla="*/ 59506 w 109347"/>
                <a:gd name="connsiteY7" fmla="*/ 33197 h 135978"/>
                <a:gd name="connsiteX8" fmla="*/ 59506 w 109347"/>
                <a:gd name="connsiteY8" fmla="*/ 15322 h 135978"/>
                <a:gd name="connsiteX9" fmla="*/ 59506 w 109347"/>
                <a:gd name="connsiteY9" fmla="*/ 14045 h 135978"/>
                <a:gd name="connsiteX10" fmla="*/ 55033 w 109347"/>
                <a:gd name="connsiteY10" fmla="*/ 4469 h 135978"/>
                <a:gd name="connsiteX11" fmla="*/ 44809 w 109347"/>
                <a:gd name="connsiteY11" fmla="*/ 0 h 135978"/>
                <a:gd name="connsiteX12" fmla="*/ 30113 w 109347"/>
                <a:gd name="connsiteY12" fmla="*/ 14683 h 135978"/>
                <a:gd name="connsiteX13" fmla="*/ 30113 w 109347"/>
                <a:gd name="connsiteY13" fmla="*/ 56179 h 135978"/>
                <a:gd name="connsiteX14" fmla="*/ 28835 w 109347"/>
                <a:gd name="connsiteY14" fmla="*/ 53626 h 135978"/>
                <a:gd name="connsiteX15" fmla="*/ 6470 w 109347"/>
                <a:gd name="connsiteY15" fmla="*/ 47880 h 135978"/>
                <a:gd name="connsiteX16" fmla="*/ 719 w 109347"/>
                <a:gd name="connsiteY16" fmla="*/ 61286 h 135978"/>
                <a:gd name="connsiteX17" fmla="*/ 18611 w 109347"/>
                <a:gd name="connsiteY17" fmla="*/ 104059 h 135978"/>
                <a:gd name="connsiteX18" fmla="*/ 29474 w 109347"/>
                <a:gd name="connsiteY18" fmla="*/ 117465 h 135978"/>
                <a:gd name="connsiteX19" fmla="*/ 30752 w 109347"/>
                <a:gd name="connsiteY19" fmla="*/ 119381 h 135978"/>
                <a:gd name="connsiteX20" fmla="*/ 30752 w 109347"/>
                <a:gd name="connsiteY20" fmla="*/ 129595 h 135978"/>
                <a:gd name="connsiteX21" fmla="*/ 37141 w 109347"/>
                <a:gd name="connsiteY21" fmla="*/ 135979 h 135978"/>
                <a:gd name="connsiteX22" fmla="*/ 43531 w 109347"/>
                <a:gd name="connsiteY22" fmla="*/ 129595 h 135978"/>
                <a:gd name="connsiteX23" fmla="*/ 43531 w 109347"/>
                <a:gd name="connsiteY23" fmla="*/ 119381 h 135978"/>
                <a:gd name="connsiteX24" fmla="*/ 37141 w 109347"/>
                <a:gd name="connsiteY24" fmla="*/ 107251 h 135978"/>
                <a:gd name="connsiteX25" fmla="*/ 30752 w 109347"/>
                <a:gd name="connsiteY25" fmla="*/ 98952 h 135978"/>
                <a:gd name="connsiteX26" fmla="*/ 14138 w 109347"/>
                <a:gd name="connsiteY26" fmla="*/ 58733 h 135978"/>
                <a:gd name="connsiteX27" fmla="*/ 16055 w 109347"/>
                <a:gd name="connsiteY27" fmla="*/ 58733 h 135978"/>
                <a:gd name="connsiteX28" fmla="*/ 18611 w 109347"/>
                <a:gd name="connsiteY28" fmla="*/ 60010 h 135978"/>
                <a:gd name="connsiteX29" fmla="*/ 32030 w 109347"/>
                <a:gd name="connsiteY29" fmla="*/ 81715 h 135978"/>
                <a:gd name="connsiteX30" fmla="*/ 39059 w 109347"/>
                <a:gd name="connsiteY30" fmla="*/ 84269 h 135978"/>
                <a:gd name="connsiteX31" fmla="*/ 43531 w 109347"/>
                <a:gd name="connsiteY31" fmla="*/ 77885 h 135978"/>
                <a:gd name="connsiteX32" fmla="*/ 43531 w 109347"/>
                <a:gd name="connsiteY32" fmla="*/ 14045 h 135978"/>
                <a:gd name="connsiteX33" fmla="*/ 45448 w 109347"/>
                <a:gd name="connsiteY33" fmla="*/ 12130 h 135978"/>
                <a:gd name="connsiteX34" fmla="*/ 46726 w 109347"/>
                <a:gd name="connsiteY34" fmla="*/ 12768 h 135978"/>
                <a:gd name="connsiteX35" fmla="*/ 47365 w 109347"/>
                <a:gd name="connsiteY35" fmla="*/ 14045 h 135978"/>
                <a:gd name="connsiteX36" fmla="*/ 47365 w 109347"/>
                <a:gd name="connsiteY36" fmla="*/ 45965 h 135978"/>
                <a:gd name="connsiteX37" fmla="*/ 47365 w 109347"/>
                <a:gd name="connsiteY37" fmla="*/ 46603 h 135978"/>
                <a:gd name="connsiteX38" fmla="*/ 47365 w 109347"/>
                <a:gd name="connsiteY38" fmla="*/ 46603 h 135978"/>
                <a:gd name="connsiteX39" fmla="*/ 47365 w 109347"/>
                <a:gd name="connsiteY39" fmla="*/ 58733 h 135978"/>
                <a:gd name="connsiteX40" fmla="*/ 53755 w 109347"/>
                <a:gd name="connsiteY40" fmla="*/ 65117 h 135978"/>
                <a:gd name="connsiteX41" fmla="*/ 60145 w 109347"/>
                <a:gd name="connsiteY41" fmla="*/ 58733 h 135978"/>
                <a:gd name="connsiteX42" fmla="*/ 60145 w 109347"/>
                <a:gd name="connsiteY42" fmla="*/ 45965 h 135978"/>
                <a:gd name="connsiteX43" fmla="*/ 62062 w 109347"/>
                <a:gd name="connsiteY43" fmla="*/ 44050 h 135978"/>
                <a:gd name="connsiteX44" fmla="*/ 63340 w 109347"/>
                <a:gd name="connsiteY44" fmla="*/ 44688 h 135978"/>
                <a:gd name="connsiteX45" fmla="*/ 63979 w 109347"/>
                <a:gd name="connsiteY45" fmla="*/ 45965 h 135978"/>
                <a:gd name="connsiteX46" fmla="*/ 63979 w 109347"/>
                <a:gd name="connsiteY46" fmla="*/ 52987 h 135978"/>
                <a:gd name="connsiteX47" fmla="*/ 63979 w 109347"/>
                <a:gd name="connsiteY47" fmla="*/ 53626 h 135978"/>
                <a:gd name="connsiteX48" fmla="*/ 63979 w 109347"/>
                <a:gd name="connsiteY48" fmla="*/ 53626 h 135978"/>
                <a:gd name="connsiteX49" fmla="*/ 63979 w 109347"/>
                <a:gd name="connsiteY49" fmla="*/ 62563 h 135978"/>
                <a:gd name="connsiteX50" fmla="*/ 70369 w 109347"/>
                <a:gd name="connsiteY50" fmla="*/ 68947 h 135978"/>
                <a:gd name="connsiteX51" fmla="*/ 76759 w 109347"/>
                <a:gd name="connsiteY51" fmla="*/ 62563 h 135978"/>
                <a:gd name="connsiteX52" fmla="*/ 76759 w 109347"/>
                <a:gd name="connsiteY52" fmla="*/ 53626 h 135978"/>
                <a:gd name="connsiteX53" fmla="*/ 79954 w 109347"/>
                <a:gd name="connsiteY53" fmla="*/ 52349 h 135978"/>
                <a:gd name="connsiteX54" fmla="*/ 80593 w 109347"/>
                <a:gd name="connsiteY54" fmla="*/ 53626 h 135978"/>
                <a:gd name="connsiteX55" fmla="*/ 80593 w 109347"/>
                <a:gd name="connsiteY55" fmla="*/ 60010 h 135978"/>
                <a:gd name="connsiteX56" fmla="*/ 80593 w 109347"/>
                <a:gd name="connsiteY56" fmla="*/ 60010 h 135978"/>
                <a:gd name="connsiteX57" fmla="*/ 80593 w 109347"/>
                <a:gd name="connsiteY57" fmla="*/ 60010 h 135978"/>
                <a:gd name="connsiteX58" fmla="*/ 80593 w 109347"/>
                <a:gd name="connsiteY58" fmla="*/ 66394 h 135978"/>
                <a:gd name="connsiteX59" fmla="*/ 86983 w 109347"/>
                <a:gd name="connsiteY59" fmla="*/ 72778 h 135978"/>
                <a:gd name="connsiteX60" fmla="*/ 93373 w 109347"/>
                <a:gd name="connsiteY60" fmla="*/ 66394 h 135978"/>
                <a:gd name="connsiteX61" fmla="*/ 93373 w 109347"/>
                <a:gd name="connsiteY61" fmla="*/ 60010 h 135978"/>
                <a:gd name="connsiteX62" fmla="*/ 95290 w 109347"/>
                <a:gd name="connsiteY62" fmla="*/ 58094 h 135978"/>
                <a:gd name="connsiteX63" fmla="*/ 96568 w 109347"/>
                <a:gd name="connsiteY63" fmla="*/ 58733 h 135978"/>
                <a:gd name="connsiteX64" fmla="*/ 97207 w 109347"/>
                <a:gd name="connsiteY64" fmla="*/ 60010 h 135978"/>
                <a:gd name="connsiteX65" fmla="*/ 97207 w 109347"/>
                <a:gd name="connsiteY65" fmla="*/ 88738 h 135978"/>
                <a:gd name="connsiteX66" fmla="*/ 90817 w 109347"/>
                <a:gd name="connsiteY66" fmla="*/ 104059 h 135978"/>
                <a:gd name="connsiteX67" fmla="*/ 86344 w 109347"/>
                <a:gd name="connsiteY67" fmla="*/ 114912 h 135978"/>
                <a:gd name="connsiteX68" fmla="*/ 86344 w 109347"/>
                <a:gd name="connsiteY68" fmla="*/ 128318 h 135978"/>
                <a:gd name="connsiteX69" fmla="*/ 92734 w 109347"/>
                <a:gd name="connsiteY69" fmla="*/ 134702 h 135978"/>
                <a:gd name="connsiteX70" fmla="*/ 99124 w 109347"/>
                <a:gd name="connsiteY70" fmla="*/ 128318 h 135978"/>
                <a:gd name="connsiteX71" fmla="*/ 99124 w 109347"/>
                <a:gd name="connsiteY71" fmla="*/ 114912 h 135978"/>
                <a:gd name="connsiteX72" fmla="*/ 99763 w 109347"/>
                <a:gd name="connsiteY72" fmla="*/ 112997 h 135978"/>
                <a:gd name="connsiteX73" fmla="*/ 109348 w 109347"/>
                <a:gd name="connsiteY73" fmla="*/ 88738 h 135978"/>
                <a:gd name="connsiteX74" fmla="*/ 109348 w 109347"/>
                <a:gd name="connsiteY74" fmla="*/ 60010 h 135978"/>
                <a:gd name="connsiteX75" fmla="*/ 104875 w 109347"/>
                <a:gd name="connsiteY75" fmla="*/ 49795 h 135978"/>
                <a:gd name="connsiteX76" fmla="*/ 93373 w 109347"/>
                <a:gd name="connsiteY76" fmla="*/ 47242 h 135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09347" h="135978">
                  <a:moveTo>
                    <a:pt x="93373" y="47242"/>
                  </a:moveTo>
                  <a:cubicBezTo>
                    <a:pt x="92095" y="47242"/>
                    <a:pt x="90817" y="47242"/>
                    <a:pt x="89539" y="47880"/>
                  </a:cubicBezTo>
                  <a:cubicBezTo>
                    <a:pt x="88900" y="46603"/>
                    <a:pt x="88261" y="45965"/>
                    <a:pt x="87622" y="45326"/>
                  </a:cubicBezTo>
                  <a:cubicBezTo>
                    <a:pt x="85066" y="42773"/>
                    <a:pt x="81232" y="40858"/>
                    <a:pt x="77398" y="40858"/>
                  </a:cubicBezTo>
                  <a:cubicBezTo>
                    <a:pt x="76120" y="40858"/>
                    <a:pt x="74842" y="40858"/>
                    <a:pt x="74203" y="41496"/>
                  </a:cubicBezTo>
                  <a:cubicBezTo>
                    <a:pt x="73564" y="40219"/>
                    <a:pt x="72925" y="38942"/>
                    <a:pt x="71647" y="37666"/>
                  </a:cubicBezTo>
                  <a:cubicBezTo>
                    <a:pt x="69091" y="35112"/>
                    <a:pt x="65257" y="33197"/>
                    <a:pt x="61423" y="33197"/>
                  </a:cubicBezTo>
                  <a:cubicBezTo>
                    <a:pt x="60784" y="33197"/>
                    <a:pt x="60145" y="33197"/>
                    <a:pt x="59506" y="33197"/>
                  </a:cubicBezTo>
                  <a:lnTo>
                    <a:pt x="59506" y="15322"/>
                  </a:lnTo>
                  <a:cubicBezTo>
                    <a:pt x="59506" y="15322"/>
                    <a:pt x="59506" y="14683"/>
                    <a:pt x="59506" y="14045"/>
                  </a:cubicBezTo>
                  <a:cubicBezTo>
                    <a:pt x="59506" y="10853"/>
                    <a:pt x="57589" y="7022"/>
                    <a:pt x="55033" y="4469"/>
                  </a:cubicBezTo>
                  <a:cubicBezTo>
                    <a:pt x="52477" y="1915"/>
                    <a:pt x="48643" y="0"/>
                    <a:pt x="44809" y="0"/>
                  </a:cubicBezTo>
                  <a:cubicBezTo>
                    <a:pt x="36503" y="0"/>
                    <a:pt x="30113" y="6384"/>
                    <a:pt x="30113" y="14683"/>
                  </a:cubicBezTo>
                  <a:lnTo>
                    <a:pt x="30113" y="56179"/>
                  </a:lnTo>
                  <a:cubicBezTo>
                    <a:pt x="29474" y="55541"/>
                    <a:pt x="29474" y="54902"/>
                    <a:pt x="28835" y="53626"/>
                  </a:cubicBezTo>
                  <a:cubicBezTo>
                    <a:pt x="23723" y="45326"/>
                    <a:pt x="13499" y="44050"/>
                    <a:pt x="6470" y="47880"/>
                  </a:cubicBezTo>
                  <a:cubicBezTo>
                    <a:pt x="719" y="50434"/>
                    <a:pt x="-1198" y="55541"/>
                    <a:pt x="719" y="61286"/>
                  </a:cubicBezTo>
                  <a:lnTo>
                    <a:pt x="18611" y="104059"/>
                  </a:lnTo>
                  <a:cubicBezTo>
                    <a:pt x="20528" y="109166"/>
                    <a:pt x="24362" y="113635"/>
                    <a:pt x="29474" y="117465"/>
                  </a:cubicBezTo>
                  <a:cubicBezTo>
                    <a:pt x="30113" y="118104"/>
                    <a:pt x="30752" y="118742"/>
                    <a:pt x="30752" y="119381"/>
                  </a:cubicBezTo>
                  <a:lnTo>
                    <a:pt x="30752" y="129595"/>
                  </a:lnTo>
                  <a:cubicBezTo>
                    <a:pt x="30752" y="133425"/>
                    <a:pt x="33308" y="135979"/>
                    <a:pt x="37141" y="135979"/>
                  </a:cubicBezTo>
                  <a:cubicBezTo>
                    <a:pt x="40976" y="135979"/>
                    <a:pt x="43531" y="133425"/>
                    <a:pt x="43531" y="129595"/>
                  </a:cubicBezTo>
                  <a:lnTo>
                    <a:pt x="43531" y="119381"/>
                  </a:lnTo>
                  <a:cubicBezTo>
                    <a:pt x="43531" y="114912"/>
                    <a:pt x="40976" y="109805"/>
                    <a:pt x="37141" y="107251"/>
                  </a:cubicBezTo>
                  <a:cubicBezTo>
                    <a:pt x="33947" y="105336"/>
                    <a:pt x="32030" y="102144"/>
                    <a:pt x="30752" y="98952"/>
                  </a:cubicBezTo>
                  <a:lnTo>
                    <a:pt x="14138" y="58733"/>
                  </a:lnTo>
                  <a:cubicBezTo>
                    <a:pt x="14777" y="58733"/>
                    <a:pt x="15416" y="58733"/>
                    <a:pt x="16055" y="58733"/>
                  </a:cubicBezTo>
                  <a:cubicBezTo>
                    <a:pt x="17972" y="58733"/>
                    <a:pt x="18611" y="60010"/>
                    <a:pt x="18611" y="60010"/>
                  </a:cubicBezTo>
                  <a:cubicBezTo>
                    <a:pt x="25001" y="70224"/>
                    <a:pt x="32030" y="81715"/>
                    <a:pt x="32030" y="81715"/>
                  </a:cubicBezTo>
                  <a:cubicBezTo>
                    <a:pt x="33308" y="84269"/>
                    <a:pt x="36503" y="85546"/>
                    <a:pt x="39059" y="84269"/>
                  </a:cubicBezTo>
                  <a:cubicBezTo>
                    <a:pt x="41614" y="83630"/>
                    <a:pt x="43531" y="81077"/>
                    <a:pt x="43531" y="77885"/>
                  </a:cubicBezTo>
                  <a:lnTo>
                    <a:pt x="43531" y="14045"/>
                  </a:lnTo>
                  <a:cubicBezTo>
                    <a:pt x="43531" y="12768"/>
                    <a:pt x="44170" y="12130"/>
                    <a:pt x="45448" y="12130"/>
                  </a:cubicBezTo>
                  <a:cubicBezTo>
                    <a:pt x="46087" y="12130"/>
                    <a:pt x="46726" y="12130"/>
                    <a:pt x="46726" y="12768"/>
                  </a:cubicBezTo>
                  <a:cubicBezTo>
                    <a:pt x="46726" y="12768"/>
                    <a:pt x="47365" y="13406"/>
                    <a:pt x="47365" y="14045"/>
                  </a:cubicBezTo>
                  <a:lnTo>
                    <a:pt x="47365" y="45965"/>
                  </a:lnTo>
                  <a:lnTo>
                    <a:pt x="47365" y="46603"/>
                  </a:lnTo>
                  <a:lnTo>
                    <a:pt x="47365" y="46603"/>
                  </a:lnTo>
                  <a:lnTo>
                    <a:pt x="47365" y="58733"/>
                  </a:lnTo>
                  <a:cubicBezTo>
                    <a:pt x="47365" y="62563"/>
                    <a:pt x="49921" y="65117"/>
                    <a:pt x="53755" y="65117"/>
                  </a:cubicBezTo>
                  <a:cubicBezTo>
                    <a:pt x="57589" y="65117"/>
                    <a:pt x="60145" y="62563"/>
                    <a:pt x="60145" y="58733"/>
                  </a:cubicBezTo>
                  <a:lnTo>
                    <a:pt x="60145" y="45965"/>
                  </a:lnTo>
                  <a:cubicBezTo>
                    <a:pt x="60145" y="45326"/>
                    <a:pt x="60784" y="44050"/>
                    <a:pt x="62062" y="44050"/>
                  </a:cubicBezTo>
                  <a:cubicBezTo>
                    <a:pt x="62701" y="44050"/>
                    <a:pt x="63340" y="44688"/>
                    <a:pt x="63340" y="44688"/>
                  </a:cubicBezTo>
                  <a:cubicBezTo>
                    <a:pt x="63340" y="44688"/>
                    <a:pt x="63979" y="45326"/>
                    <a:pt x="63979" y="45965"/>
                  </a:cubicBezTo>
                  <a:lnTo>
                    <a:pt x="63979" y="52987"/>
                  </a:lnTo>
                  <a:lnTo>
                    <a:pt x="63979" y="53626"/>
                  </a:lnTo>
                  <a:lnTo>
                    <a:pt x="63979" y="53626"/>
                  </a:lnTo>
                  <a:lnTo>
                    <a:pt x="63979" y="62563"/>
                  </a:lnTo>
                  <a:cubicBezTo>
                    <a:pt x="63979" y="66394"/>
                    <a:pt x="66535" y="68947"/>
                    <a:pt x="70369" y="68947"/>
                  </a:cubicBezTo>
                  <a:cubicBezTo>
                    <a:pt x="74203" y="68947"/>
                    <a:pt x="76759" y="66394"/>
                    <a:pt x="76759" y="62563"/>
                  </a:cubicBezTo>
                  <a:lnTo>
                    <a:pt x="76759" y="53626"/>
                  </a:lnTo>
                  <a:cubicBezTo>
                    <a:pt x="76759" y="52349"/>
                    <a:pt x="79315" y="51710"/>
                    <a:pt x="79954" y="52349"/>
                  </a:cubicBezTo>
                  <a:cubicBezTo>
                    <a:pt x="79954" y="52349"/>
                    <a:pt x="80593" y="52987"/>
                    <a:pt x="80593" y="53626"/>
                  </a:cubicBezTo>
                  <a:lnTo>
                    <a:pt x="80593" y="60010"/>
                  </a:lnTo>
                  <a:lnTo>
                    <a:pt x="80593" y="60010"/>
                  </a:lnTo>
                  <a:lnTo>
                    <a:pt x="80593" y="60010"/>
                  </a:lnTo>
                  <a:lnTo>
                    <a:pt x="80593" y="66394"/>
                  </a:lnTo>
                  <a:cubicBezTo>
                    <a:pt x="80593" y="70224"/>
                    <a:pt x="83149" y="72778"/>
                    <a:pt x="86983" y="72778"/>
                  </a:cubicBezTo>
                  <a:cubicBezTo>
                    <a:pt x="90817" y="72778"/>
                    <a:pt x="93373" y="70224"/>
                    <a:pt x="93373" y="66394"/>
                  </a:cubicBezTo>
                  <a:lnTo>
                    <a:pt x="93373" y="60010"/>
                  </a:lnTo>
                  <a:cubicBezTo>
                    <a:pt x="93373" y="58733"/>
                    <a:pt x="94012" y="58094"/>
                    <a:pt x="95290" y="58094"/>
                  </a:cubicBezTo>
                  <a:cubicBezTo>
                    <a:pt x="95929" y="58094"/>
                    <a:pt x="96568" y="58094"/>
                    <a:pt x="96568" y="58733"/>
                  </a:cubicBezTo>
                  <a:cubicBezTo>
                    <a:pt x="96568" y="58733"/>
                    <a:pt x="97207" y="59371"/>
                    <a:pt x="97207" y="60010"/>
                  </a:cubicBezTo>
                  <a:lnTo>
                    <a:pt x="97207" y="88738"/>
                  </a:lnTo>
                  <a:cubicBezTo>
                    <a:pt x="97207" y="94483"/>
                    <a:pt x="95290" y="99590"/>
                    <a:pt x="90817" y="104059"/>
                  </a:cubicBezTo>
                  <a:cubicBezTo>
                    <a:pt x="88261" y="107251"/>
                    <a:pt x="86344" y="110443"/>
                    <a:pt x="86344" y="114912"/>
                  </a:cubicBezTo>
                  <a:lnTo>
                    <a:pt x="86344" y="128318"/>
                  </a:lnTo>
                  <a:cubicBezTo>
                    <a:pt x="86344" y="132149"/>
                    <a:pt x="88900" y="134702"/>
                    <a:pt x="92734" y="134702"/>
                  </a:cubicBezTo>
                  <a:cubicBezTo>
                    <a:pt x="96568" y="134702"/>
                    <a:pt x="99124" y="132149"/>
                    <a:pt x="99124" y="128318"/>
                  </a:cubicBezTo>
                  <a:lnTo>
                    <a:pt x="99124" y="114912"/>
                  </a:lnTo>
                  <a:cubicBezTo>
                    <a:pt x="99124" y="114273"/>
                    <a:pt x="99124" y="113635"/>
                    <a:pt x="99763" y="112997"/>
                  </a:cubicBezTo>
                  <a:cubicBezTo>
                    <a:pt x="106153" y="106613"/>
                    <a:pt x="109348" y="97675"/>
                    <a:pt x="109348" y="88738"/>
                  </a:cubicBezTo>
                  <a:lnTo>
                    <a:pt x="109348" y="60010"/>
                  </a:lnTo>
                  <a:cubicBezTo>
                    <a:pt x="109348" y="56179"/>
                    <a:pt x="108070" y="52349"/>
                    <a:pt x="104875" y="49795"/>
                  </a:cubicBezTo>
                  <a:cubicBezTo>
                    <a:pt x="101041" y="49157"/>
                    <a:pt x="97207" y="47242"/>
                    <a:pt x="93373" y="47242"/>
                  </a:cubicBezTo>
                  <a:close/>
                </a:path>
              </a:pathLst>
            </a:custGeom>
            <a:grpFill/>
            <a:ln w="6390" cap="flat">
              <a:noFill/>
              <a:prstDash val="solid"/>
              <a:miter/>
            </a:ln>
          </p:spPr>
          <p:txBody>
            <a:bodyPr rtlCol="0" anchor="ctr"/>
            <a:lstStyle/>
            <a:p>
              <a:endParaRPr lang="en-US"/>
            </a:p>
          </p:txBody>
        </p:sp>
      </p:grpSp>
      <p:sp>
        <p:nvSpPr>
          <p:cNvPr id="14" name="Graphic 4">
            <a:extLst>
              <a:ext uri="{FF2B5EF4-FFF2-40B4-BE49-F238E27FC236}">
                <a16:creationId xmlns:a16="http://schemas.microsoft.com/office/drawing/2014/main" id="{671CAA6E-AF82-4D5B-857E-7F611153ED0E}"/>
              </a:ext>
            </a:extLst>
          </p:cNvPr>
          <p:cNvSpPr/>
          <p:nvPr/>
        </p:nvSpPr>
        <p:spPr>
          <a:xfrm>
            <a:off x="499667" y="3245263"/>
            <a:ext cx="587132" cy="586577"/>
          </a:xfrm>
          <a:custGeom>
            <a:avLst/>
            <a:gdLst>
              <a:gd name="connsiteX0" fmla="*/ 211907 w 217740"/>
              <a:gd name="connsiteY0" fmla="*/ 91770 h 217534"/>
              <a:gd name="connsiteX1" fmla="*/ 55993 w 217740"/>
              <a:gd name="connsiteY1" fmla="*/ 91770 h 217534"/>
              <a:gd name="connsiteX2" fmla="*/ 72607 w 217740"/>
              <a:gd name="connsiteY2" fmla="*/ 86024 h 217534"/>
              <a:gd name="connsiteX3" fmla="*/ 73246 w 217740"/>
              <a:gd name="connsiteY3" fmla="*/ 86024 h 217534"/>
              <a:gd name="connsiteX4" fmla="*/ 126282 w 217740"/>
              <a:gd name="connsiteY4" fmla="*/ 68149 h 217534"/>
              <a:gd name="connsiteX5" fmla="*/ 127560 w 217740"/>
              <a:gd name="connsiteY5" fmla="*/ 67510 h 217534"/>
              <a:gd name="connsiteX6" fmla="*/ 179319 w 217740"/>
              <a:gd name="connsiteY6" fmla="*/ 49635 h 217534"/>
              <a:gd name="connsiteX7" fmla="*/ 181236 w 217740"/>
              <a:gd name="connsiteY7" fmla="*/ 48997 h 217534"/>
              <a:gd name="connsiteX8" fmla="*/ 197849 w 217740"/>
              <a:gd name="connsiteY8" fmla="*/ 43251 h 217534"/>
              <a:gd name="connsiteX9" fmla="*/ 201683 w 217740"/>
              <a:gd name="connsiteY9" fmla="*/ 34952 h 217534"/>
              <a:gd name="connsiteX10" fmla="*/ 191459 w 217740"/>
              <a:gd name="connsiteY10" fmla="*/ 4309 h 217534"/>
              <a:gd name="connsiteX11" fmla="*/ 188264 w 217740"/>
              <a:gd name="connsiteY11" fmla="*/ 479 h 217534"/>
              <a:gd name="connsiteX12" fmla="*/ 183153 w 217740"/>
              <a:gd name="connsiteY12" fmla="*/ 479 h 217534"/>
              <a:gd name="connsiteX13" fmla="*/ 4234 w 217740"/>
              <a:gd name="connsiteY13" fmla="*/ 61765 h 217534"/>
              <a:gd name="connsiteX14" fmla="*/ 400 w 217740"/>
              <a:gd name="connsiteY14" fmla="*/ 70064 h 217534"/>
              <a:gd name="connsiteX15" fmla="*/ 10624 w 217740"/>
              <a:gd name="connsiteY15" fmla="*/ 99430 h 217534"/>
              <a:gd name="connsiteX16" fmla="*/ 10624 w 217740"/>
              <a:gd name="connsiteY16" fmla="*/ 211150 h 217534"/>
              <a:gd name="connsiteX17" fmla="*/ 17014 w 217740"/>
              <a:gd name="connsiteY17" fmla="*/ 217534 h 217534"/>
              <a:gd name="connsiteX18" fmla="*/ 211268 w 217740"/>
              <a:gd name="connsiteY18" fmla="*/ 217534 h 217534"/>
              <a:gd name="connsiteX19" fmla="*/ 217658 w 217740"/>
              <a:gd name="connsiteY19" fmla="*/ 211150 h 217534"/>
              <a:gd name="connsiteX20" fmla="*/ 217658 w 217740"/>
              <a:gd name="connsiteY20" fmla="*/ 98154 h 217534"/>
              <a:gd name="connsiteX21" fmla="*/ 211907 w 217740"/>
              <a:gd name="connsiteY21" fmla="*/ 91770 h 217534"/>
              <a:gd name="connsiteX22" fmla="*/ 205517 w 217740"/>
              <a:gd name="connsiteY22" fmla="*/ 124328 h 217534"/>
              <a:gd name="connsiteX23" fmla="*/ 190181 w 217740"/>
              <a:gd name="connsiteY23" fmla="*/ 124328 h 217534"/>
              <a:gd name="connsiteX24" fmla="*/ 170373 w 217740"/>
              <a:gd name="connsiteY24" fmla="*/ 104538 h 217534"/>
              <a:gd name="connsiteX25" fmla="*/ 204878 w 217740"/>
              <a:gd name="connsiteY25" fmla="*/ 104538 h 217534"/>
              <a:gd name="connsiteX26" fmla="*/ 205517 w 217740"/>
              <a:gd name="connsiteY26" fmla="*/ 124328 h 217534"/>
              <a:gd name="connsiteX27" fmla="*/ 205517 w 217740"/>
              <a:gd name="connsiteY27" fmla="*/ 124328 h 217534"/>
              <a:gd name="connsiteX28" fmla="*/ 133950 w 217740"/>
              <a:gd name="connsiteY28" fmla="*/ 124328 h 217534"/>
              <a:gd name="connsiteX29" fmla="*/ 114141 w 217740"/>
              <a:gd name="connsiteY29" fmla="*/ 104538 h 217534"/>
              <a:gd name="connsiteX30" fmla="*/ 152481 w 217740"/>
              <a:gd name="connsiteY30" fmla="*/ 104538 h 217534"/>
              <a:gd name="connsiteX31" fmla="*/ 172290 w 217740"/>
              <a:gd name="connsiteY31" fmla="*/ 124328 h 217534"/>
              <a:gd name="connsiteX32" fmla="*/ 133950 w 217740"/>
              <a:gd name="connsiteY32" fmla="*/ 124328 h 217534"/>
              <a:gd name="connsiteX33" fmla="*/ 77080 w 217740"/>
              <a:gd name="connsiteY33" fmla="*/ 124328 h 217534"/>
              <a:gd name="connsiteX34" fmla="*/ 57271 w 217740"/>
              <a:gd name="connsiteY34" fmla="*/ 104538 h 217534"/>
              <a:gd name="connsiteX35" fmla="*/ 95610 w 217740"/>
              <a:gd name="connsiteY35" fmla="*/ 104538 h 217534"/>
              <a:gd name="connsiteX36" fmla="*/ 115419 w 217740"/>
              <a:gd name="connsiteY36" fmla="*/ 124328 h 217534"/>
              <a:gd name="connsiteX37" fmla="*/ 77080 w 217740"/>
              <a:gd name="connsiteY37" fmla="*/ 124328 h 217534"/>
              <a:gd name="connsiteX38" fmla="*/ 24043 w 217740"/>
              <a:gd name="connsiteY38" fmla="*/ 104538 h 217534"/>
              <a:gd name="connsiteX39" fmla="*/ 39379 w 217740"/>
              <a:gd name="connsiteY39" fmla="*/ 104538 h 217534"/>
              <a:gd name="connsiteX40" fmla="*/ 59188 w 217740"/>
              <a:gd name="connsiteY40" fmla="*/ 124328 h 217534"/>
              <a:gd name="connsiteX41" fmla="*/ 24682 w 217740"/>
              <a:gd name="connsiteY41" fmla="*/ 124328 h 217534"/>
              <a:gd name="connsiteX42" fmla="*/ 24043 w 217740"/>
              <a:gd name="connsiteY42" fmla="*/ 104538 h 217534"/>
              <a:gd name="connsiteX43" fmla="*/ 24043 w 217740"/>
              <a:gd name="connsiteY43" fmla="*/ 104538 h 217534"/>
              <a:gd name="connsiteX44" fmla="*/ 83470 w 217740"/>
              <a:gd name="connsiteY44" fmla="*/ 48359 h 217534"/>
              <a:gd name="connsiteX45" fmla="*/ 108390 w 217740"/>
              <a:gd name="connsiteY45" fmla="*/ 60488 h 217534"/>
              <a:gd name="connsiteX46" fmla="*/ 71968 w 217740"/>
              <a:gd name="connsiteY46" fmla="*/ 73256 h 217534"/>
              <a:gd name="connsiteX47" fmla="*/ 47047 w 217740"/>
              <a:gd name="connsiteY47" fmla="*/ 61127 h 217534"/>
              <a:gd name="connsiteX48" fmla="*/ 83470 w 217740"/>
              <a:gd name="connsiteY48" fmla="*/ 48359 h 217534"/>
              <a:gd name="connsiteX49" fmla="*/ 137145 w 217740"/>
              <a:gd name="connsiteY49" fmla="*/ 30483 h 217534"/>
              <a:gd name="connsiteX50" fmla="*/ 162066 w 217740"/>
              <a:gd name="connsiteY50" fmla="*/ 42613 h 217534"/>
              <a:gd name="connsiteX51" fmla="*/ 125643 w 217740"/>
              <a:gd name="connsiteY51" fmla="*/ 55381 h 217534"/>
              <a:gd name="connsiteX52" fmla="*/ 100722 w 217740"/>
              <a:gd name="connsiteY52" fmla="*/ 43251 h 217534"/>
              <a:gd name="connsiteX53" fmla="*/ 137145 w 217740"/>
              <a:gd name="connsiteY53" fmla="*/ 30483 h 217534"/>
              <a:gd name="connsiteX54" fmla="*/ 188264 w 217740"/>
              <a:gd name="connsiteY54" fmla="*/ 33037 h 217534"/>
              <a:gd name="connsiteX55" fmla="*/ 178680 w 217740"/>
              <a:gd name="connsiteY55" fmla="*/ 36229 h 217534"/>
              <a:gd name="connsiteX56" fmla="*/ 153759 w 217740"/>
              <a:gd name="connsiteY56" fmla="*/ 24099 h 217534"/>
              <a:gd name="connsiteX57" fmla="*/ 181875 w 217740"/>
              <a:gd name="connsiteY57" fmla="*/ 14524 h 217534"/>
              <a:gd name="connsiteX58" fmla="*/ 188264 w 217740"/>
              <a:gd name="connsiteY58" fmla="*/ 33037 h 217534"/>
              <a:gd name="connsiteX59" fmla="*/ 29794 w 217740"/>
              <a:gd name="connsiteY59" fmla="*/ 66872 h 217534"/>
              <a:gd name="connsiteX60" fmla="*/ 54715 w 217740"/>
              <a:gd name="connsiteY60" fmla="*/ 79002 h 217534"/>
              <a:gd name="connsiteX61" fmla="*/ 22126 w 217740"/>
              <a:gd name="connsiteY61" fmla="*/ 90493 h 217534"/>
              <a:gd name="connsiteX62" fmla="*/ 15736 w 217740"/>
              <a:gd name="connsiteY62" fmla="*/ 71979 h 217534"/>
              <a:gd name="connsiteX63" fmla="*/ 29794 w 217740"/>
              <a:gd name="connsiteY63" fmla="*/ 66872 h 217534"/>
              <a:gd name="connsiteX64" fmla="*/ 24043 w 217740"/>
              <a:gd name="connsiteY64" fmla="*/ 205405 h 217534"/>
              <a:gd name="connsiteX65" fmla="*/ 24043 w 217740"/>
              <a:gd name="connsiteY65" fmla="*/ 137096 h 217534"/>
              <a:gd name="connsiteX66" fmla="*/ 205517 w 217740"/>
              <a:gd name="connsiteY66" fmla="*/ 137096 h 217534"/>
              <a:gd name="connsiteX67" fmla="*/ 205517 w 217740"/>
              <a:gd name="connsiteY67" fmla="*/ 205405 h 217534"/>
              <a:gd name="connsiteX68" fmla="*/ 24043 w 217740"/>
              <a:gd name="connsiteY68" fmla="*/ 205405 h 217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217740" h="217534">
                <a:moveTo>
                  <a:pt x="211907" y="91770"/>
                </a:moveTo>
                <a:lnTo>
                  <a:pt x="55993" y="91770"/>
                </a:lnTo>
                <a:lnTo>
                  <a:pt x="72607" y="86024"/>
                </a:lnTo>
                <a:lnTo>
                  <a:pt x="73246" y="86024"/>
                </a:lnTo>
                <a:lnTo>
                  <a:pt x="126282" y="68149"/>
                </a:lnTo>
                <a:cubicBezTo>
                  <a:pt x="126921" y="68149"/>
                  <a:pt x="126921" y="68149"/>
                  <a:pt x="127560" y="67510"/>
                </a:cubicBezTo>
                <a:lnTo>
                  <a:pt x="179319" y="49635"/>
                </a:lnTo>
                <a:cubicBezTo>
                  <a:pt x="179958" y="49635"/>
                  <a:pt x="180597" y="48997"/>
                  <a:pt x="181236" y="48997"/>
                </a:cubicBezTo>
                <a:lnTo>
                  <a:pt x="197849" y="43251"/>
                </a:lnTo>
                <a:cubicBezTo>
                  <a:pt x="201044" y="41975"/>
                  <a:pt x="202961" y="38783"/>
                  <a:pt x="201683" y="34952"/>
                </a:cubicBezTo>
                <a:lnTo>
                  <a:pt x="191459" y="4309"/>
                </a:lnTo>
                <a:cubicBezTo>
                  <a:pt x="190820" y="2394"/>
                  <a:pt x="189542" y="1117"/>
                  <a:pt x="188264" y="479"/>
                </a:cubicBezTo>
                <a:cubicBezTo>
                  <a:pt x="186986" y="-160"/>
                  <a:pt x="185070" y="-160"/>
                  <a:pt x="183153" y="479"/>
                </a:cubicBezTo>
                <a:lnTo>
                  <a:pt x="4234" y="61765"/>
                </a:lnTo>
                <a:cubicBezTo>
                  <a:pt x="1039" y="63042"/>
                  <a:pt x="-878" y="66234"/>
                  <a:pt x="400" y="70064"/>
                </a:cubicBezTo>
                <a:lnTo>
                  <a:pt x="10624" y="99430"/>
                </a:lnTo>
                <a:lnTo>
                  <a:pt x="10624" y="211150"/>
                </a:lnTo>
                <a:cubicBezTo>
                  <a:pt x="10624" y="214981"/>
                  <a:pt x="13180" y="217534"/>
                  <a:pt x="17014" y="217534"/>
                </a:cubicBezTo>
                <a:lnTo>
                  <a:pt x="211268" y="217534"/>
                </a:lnTo>
                <a:cubicBezTo>
                  <a:pt x="215102" y="217534"/>
                  <a:pt x="217658" y="214981"/>
                  <a:pt x="217658" y="211150"/>
                </a:cubicBezTo>
                <a:lnTo>
                  <a:pt x="217658" y="98154"/>
                </a:lnTo>
                <a:cubicBezTo>
                  <a:pt x="218297" y="94962"/>
                  <a:pt x="215102" y="91770"/>
                  <a:pt x="211907" y="91770"/>
                </a:cubicBezTo>
                <a:close/>
                <a:moveTo>
                  <a:pt x="205517" y="124328"/>
                </a:moveTo>
                <a:lnTo>
                  <a:pt x="190181" y="124328"/>
                </a:lnTo>
                <a:lnTo>
                  <a:pt x="170373" y="104538"/>
                </a:lnTo>
                <a:lnTo>
                  <a:pt x="204878" y="104538"/>
                </a:lnTo>
                <a:lnTo>
                  <a:pt x="205517" y="124328"/>
                </a:lnTo>
                <a:lnTo>
                  <a:pt x="205517" y="124328"/>
                </a:lnTo>
                <a:close/>
                <a:moveTo>
                  <a:pt x="133950" y="124328"/>
                </a:moveTo>
                <a:lnTo>
                  <a:pt x="114141" y="104538"/>
                </a:lnTo>
                <a:lnTo>
                  <a:pt x="152481" y="104538"/>
                </a:lnTo>
                <a:lnTo>
                  <a:pt x="172290" y="124328"/>
                </a:lnTo>
                <a:lnTo>
                  <a:pt x="133950" y="124328"/>
                </a:lnTo>
                <a:close/>
                <a:moveTo>
                  <a:pt x="77080" y="124328"/>
                </a:moveTo>
                <a:lnTo>
                  <a:pt x="57271" y="104538"/>
                </a:lnTo>
                <a:lnTo>
                  <a:pt x="95610" y="104538"/>
                </a:lnTo>
                <a:lnTo>
                  <a:pt x="115419" y="124328"/>
                </a:lnTo>
                <a:lnTo>
                  <a:pt x="77080" y="124328"/>
                </a:lnTo>
                <a:close/>
                <a:moveTo>
                  <a:pt x="24043" y="104538"/>
                </a:moveTo>
                <a:lnTo>
                  <a:pt x="39379" y="104538"/>
                </a:lnTo>
                <a:lnTo>
                  <a:pt x="59188" y="124328"/>
                </a:lnTo>
                <a:lnTo>
                  <a:pt x="24682" y="124328"/>
                </a:lnTo>
                <a:lnTo>
                  <a:pt x="24043" y="104538"/>
                </a:lnTo>
                <a:lnTo>
                  <a:pt x="24043" y="104538"/>
                </a:lnTo>
                <a:close/>
                <a:moveTo>
                  <a:pt x="83470" y="48359"/>
                </a:moveTo>
                <a:lnTo>
                  <a:pt x="108390" y="60488"/>
                </a:lnTo>
                <a:lnTo>
                  <a:pt x="71968" y="73256"/>
                </a:lnTo>
                <a:lnTo>
                  <a:pt x="47047" y="61127"/>
                </a:lnTo>
                <a:lnTo>
                  <a:pt x="83470" y="48359"/>
                </a:lnTo>
                <a:close/>
                <a:moveTo>
                  <a:pt x="137145" y="30483"/>
                </a:moveTo>
                <a:lnTo>
                  <a:pt x="162066" y="42613"/>
                </a:lnTo>
                <a:lnTo>
                  <a:pt x="125643" y="55381"/>
                </a:lnTo>
                <a:lnTo>
                  <a:pt x="100722" y="43251"/>
                </a:lnTo>
                <a:lnTo>
                  <a:pt x="137145" y="30483"/>
                </a:lnTo>
                <a:close/>
                <a:moveTo>
                  <a:pt x="188264" y="33037"/>
                </a:moveTo>
                <a:lnTo>
                  <a:pt x="178680" y="36229"/>
                </a:lnTo>
                <a:lnTo>
                  <a:pt x="153759" y="24099"/>
                </a:lnTo>
                <a:lnTo>
                  <a:pt x="181875" y="14524"/>
                </a:lnTo>
                <a:lnTo>
                  <a:pt x="188264" y="33037"/>
                </a:lnTo>
                <a:close/>
                <a:moveTo>
                  <a:pt x="29794" y="66872"/>
                </a:moveTo>
                <a:lnTo>
                  <a:pt x="54715" y="79002"/>
                </a:lnTo>
                <a:lnTo>
                  <a:pt x="22126" y="90493"/>
                </a:lnTo>
                <a:lnTo>
                  <a:pt x="15736" y="71979"/>
                </a:lnTo>
                <a:lnTo>
                  <a:pt x="29794" y="66872"/>
                </a:lnTo>
                <a:close/>
                <a:moveTo>
                  <a:pt x="24043" y="205405"/>
                </a:moveTo>
                <a:lnTo>
                  <a:pt x="24043" y="137096"/>
                </a:lnTo>
                <a:lnTo>
                  <a:pt x="205517" y="137096"/>
                </a:lnTo>
                <a:lnTo>
                  <a:pt x="205517" y="205405"/>
                </a:lnTo>
                <a:lnTo>
                  <a:pt x="24043" y="205405"/>
                </a:lnTo>
                <a:close/>
              </a:path>
            </a:pathLst>
          </a:custGeom>
          <a:solidFill>
            <a:schemeClr val="accent6">
              <a:lumMod val="75000"/>
            </a:schemeClr>
          </a:solidFill>
          <a:ln w="6390" cap="flat">
            <a:noFill/>
            <a:prstDash val="solid"/>
            <a:miter/>
          </a:ln>
        </p:spPr>
        <p:txBody>
          <a:bodyPr rtlCol="0" anchor="ctr"/>
          <a:lstStyle/>
          <a:p>
            <a:endParaRPr lang="en-US"/>
          </a:p>
        </p:txBody>
      </p:sp>
      <p:grpSp>
        <p:nvGrpSpPr>
          <p:cNvPr id="15" name="Graphic 4">
            <a:extLst>
              <a:ext uri="{FF2B5EF4-FFF2-40B4-BE49-F238E27FC236}">
                <a16:creationId xmlns:a16="http://schemas.microsoft.com/office/drawing/2014/main" id="{44A3565F-6468-45A9-AB47-59E3630DDFC6}"/>
              </a:ext>
            </a:extLst>
          </p:cNvPr>
          <p:cNvGrpSpPr/>
          <p:nvPr/>
        </p:nvGrpSpPr>
        <p:grpSpPr>
          <a:xfrm>
            <a:off x="509794" y="4806180"/>
            <a:ext cx="566879" cy="414865"/>
            <a:chOff x="3683798" y="1021599"/>
            <a:chExt cx="210229" cy="153854"/>
          </a:xfrm>
          <a:solidFill>
            <a:schemeClr val="accent6">
              <a:lumMod val="50000"/>
            </a:schemeClr>
          </a:solidFill>
        </p:grpSpPr>
        <p:sp>
          <p:nvSpPr>
            <p:cNvPr id="17" name="Graphic 4">
              <a:extLst>
                <a:ext uri="{FF2B5EF4-FFF2-40B4-BE49-F238E27FC236}">
                  <a16:creationId xmlns:a16="http://schemas.microsoft.com/office/drawing/2014/main" id="{7B593CBE-6275-444F-89C1-66B913CD1A7D}"/>
                </a:ext>
              </a:extLst>
            </p:cNvPr>
            <p:cNvSpPr/>
            <p:nvPr/>
          </p:nvSpPr>
          <p:spPr>
            <a:xfrm>
              <a:off x="3683798" y="1021599"/>
              <a:ext cx="210229" cy="153854"/>
            </a:xfrm>
            <a:custGeom>
              <a:avLst/>
              <a:gdLst>
                <a:gd name="connsiteX0" fmla="*/ 203839 w 210229"/>
                <a:gd name="connsiteY0" fmla="*/ 141086 h 153854"/>
                <a:gd name="connsiteX1" fmla="*/ 12780 w 210229"/>
                <a:gd name="connsiteY1" fmla="*/ 141086 h 153854"/>
                <a:gd name="connsiteX2" fmla="*/ 12780 w 210229"/>
                <a:gd name="connsiteY2" fmla="*/ 6384 h 153854"/>
                <a:gd name="connsiteX3" fmla="*/ 6390 w 210229"/>
                <a:gd name="connsiteY3" fmla="*/ 0 h 153854"/>
                <a:gd name="connsiteX4" fmla="*/ 0 w 210229"/>
                <a:gd name="connsiteY4" fmla="*/ 6384 h 153854"/>
                <a:gd name="connsiteX5" fmla="*/ 0 w 210229"/>
                <a:gd name="connsiteY5" fmla="*/ 147470 h 153854"/>
                <a:gd name="connsiteX6" fmla="*/ 6390 w 210229"/>
                <a:gd name="connsiteY6" fmla="*/ 153854 h 153854"/>
                <a:gd name="connsiteX7" fmla="*/ 203839 w 210229"/>
                <a:gd name="connsiteY7" fmla="*/ 153854 h 153854"/>
                <a:gd name="connsiteX8" fmla="*/ 210229 w 210229"/>
                <a:gd name="connsiteY8" fmla="*/ 147470 h 153854"/>
                <a:gd name="connsiteX9" fmla="*/ 203839 w 210229"/>
                <a:gd name="connsiteY9" fmla="*/ 141086 h 153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229" h="153854">
                  <a:moveTo>
                    <a:pt x="203839" y="141086"/>
                  </a:moveTo>
                  <a:lnTo>
                    <a:pt x="12780" y="141086"/>
                  </a:lnTo>
                  <a:lnTo>
                    <a:pt x="12780" y="6384"/>
                  </a:lnTo>
                  <a:cubicBezTo>
                    <a:pt x="12780" y="2554"/>
                    <a:pt x="10224" y="0"/>
                    <a:pt x="6390" y="0"/>
                  </a:cubicBezTo>
                  <a:cubicBezTo>
                    <a:pt x="2556" y="0"/>
                    <a:pt x="0" y="2554"/>
                    <a:pt x="0" y="6384"/>
                  </a:cubicBezTo>
                  <a:lnTo>
                    <a:pt x="0" y="147470"/>
                  </a:lnTo>
                  <a:cubicBezTo>
                    <a:pt x="0" y="151300"/>
                    <a:pt x="2556" y="153854"/>
                    <a:pt x="6390" y="153854"/>
                  </a:cubicBezTo>
                  <a:lnTo>
                    <a:pt x="203839" y="153854"/>
                  </a:lnTo>
                  <a:cubicBezTo>
                    <a:pt x="207673" y="153854"/>
                    <a:pt x="210229" y="151300"/>
                    <a:pt x="210229" y="147470"/>
                  </a:cubicBezTo>
                  <a:cubicBezTo>
                    <a:pt x="210229" y="143640"/>
                    <a:pt x="207034" y="141086"/>
                    <a:pt x="203839" y="141086"/>
                  </a:cubicBezTo>
                  <a:close/>
                </a:path>
              </a:pathLst>
            </a:custGeom>
            <a:grpFill/>
            <a:ln w="6390" cap="flat">
              <a:noFill/>
              <a:prstDash val="solid"/>
              <a:miter/>
            </a:ln>
          </p:spPr>
          <p:txBody>
            <a:bodyPr rtlCol="0" anchor="ctr"/>
            <a:lstStyle/>
            <a:p>
              <a:endParaRPr lang="en-US"/>
            </a:p>
          </p:txBody>
        </p:sp>
        <p:sp>
          <p:nvSpPr>
            <p:cNvPr id="18" name="Graphic 4">
              <a:extLst>
                <a:ext uri="{FF2B5EF4-FFF2-40B4-BE49-F238E27FC236}">
                  <a16:creationId xmlns:a16="http://schemas.microsoft.com/office/drawing/2014/main" id="{C817DA60-80E1-4567-A3AD-4BCDCE4A0C4C}"/>
                </a:ext>
              </a:extLst>
            </p:cNvPr>
            <p:cNvSpPr/>
            <p:nvPr/>
          </p:nvSpPr>
          <p:spPr>
            <a:xfrm>
              <a:off x="3712553" y="1036282"/>
              <a:ext cx="181474" cy="97036"/>
            </a:xfrm>
            <a:custGeom>
              <a:avLst/>
              <a:gdLst>
                <a:gd name="connsiteX0" fmla="*/ 170611 w 181474"/>
                <a:gd name="connsiteY0" fmla="*/ 1915 h 97036"/>
                <a:gd name="connsiteX1" fmla="*/ 97766 w 181474"/>
                <a:gd name="connsiteY1" fmla="*/ 74693 h 97036"/>
                <a:gd name="connsiteX2" fmla="*/ 60065 w 181474"/>
                <a:gd name="connsiteY2" fmla="*/ 37027 h 97036"/>
                <a:gd name="connsiteX3" fmla="*/ 51119 w 181474"/>
                <a:gd name="connsiteY3" fmla="*/ 37027 h 97036"/>
                <a:gd name="connsiteX4" fmla="*/ 1917 w 181474"/>
                <a:gd name="connsiteY4" fmla="*/ 86184 h 97036"/>
                <a:gd name="connsiteX5" fmla="*/ 1917 w 181474"/>
                <a:gd name="connsiteY5" fmla="*/ 95121 h 97036"/>
                <a:gd name="connsiteX6" fmla="*/ 6390 w 181474"/>
                <a:gd name="connsiteY6" fmla="*/ 97036 h 97036"/>
                <a:gd name="connsiteX7" fmla="*/ 10863 w 181474"/>
                <a:gd name="connsiteY7" fmla="*/ 95121 h 97036"/>
                <a:gd name="connsiteX8" fmla="*/ 55592 w 181474"/>
                <a:gd name="connsiteY8" fmla="*/ 50433 h 97036"/>
                <a:gd name="connsiteX9" fmla="*/ 93293 w 181474"/>
                <a:gd name="connsiteY9" fmla="*/ 88099 h 97036"/>
                <a:gd name="connsiteX10" fmla="*/ 102239 w 181474"/>
                <a:gd name="connsiteY10" fmla="*/ 88099 h 97036"/>
                <a:gd name="connsiteX11" fmla="*/ 179557 w 181474"/>
                <a:gd name="connsiteY11" fmla="*/ 10853 h 97036"/>
                <a:gd name="connsiteX12" fmla="*/ 179557 w 181474"/>
                <a:gd name="connsiteY12" fmla="*/ 1915 h 97036"/>
                <a:gd name="connsiteX13" fmla="*/ 170611 w 181474"/>
                <a:gd name="connsiteY13" fmla="*/ 1915 h 97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1474" h="97036">
                  <a:moveTo>
                    <a:pt x="170611" y="1915"/>
                  </a:moveTo>
                  <a:lnTo>
                    <a:pt x="97766" y="74693"/>
                  </a:lnTo>
                  <a:lnTo>
                    <a:pt x="60065" y="37027"/>
                  </a:lnTo>
                  <a:cubicBezTo>
                    <a:pt x="57509" y="34474"/>
                    <a:pt x="53676" y="34474"/>
                    <a:pt x="51119" y="37027"/>
                  </a:cubicBezTo>
                  <a:lnTo>
                    <a:pt x="1917" y="86184"/>
                  </a:lnTo>
                  <a:cubicBezTo>
                    <a:pt x="-639" y="88737"/>
                    <a:pt x="-639" y="92568"/>
                    <a:pt x="1917" y="95121"/>
                  </a:cubicBezTo>
                  <a:cubicBezTo>
                    <a:pt x="3195" y="96398"/>
                    <a:pt x="5112" y="97036"/>
                    <a:pt x="6390" y="97036"/>
                  </a:cubicBezTo>
                  <a:cubicBezTo>
                    <a:pt x="7668" y="97036"/>
                    <a:pt x="9585" y="96398"/>
                    <a:pt x="10863" y="95121"/>
                  </a:cubicBezTo>
                  <a:lnTo>
                    <a:pt x="55592" y="50433"/>
                  </a:lnTo>
                  <a:lnTo>
                    <a:pt x="93293" y="88099"/>
                  </a:lnTo>
                  <a:cubicBezTo>
                    <a:pt x="95849" y="90652"/>
                    <a:pt x="99683" y="90652"/>
                    <a:pt x="102239" y="88099"/>
                  </a:cubicBezTo>
                  <a:lnTo>
                    <a:pt x="179557" y="10853"/>
                  </a:lnTo>
                  <a:cubicBezTo>
                    <a:pt x="182113" y="8299"/>
                    <a:pt x="182113" y="4469"/>
                    <a:pt x="179557" y="1915"/>
                  </a:cubicBezTo>
                  <a:cubicBezTo>
                    <a:pt x="177001" y="-638"/>
                    <a:pt x="173167" y="-638"/>
                    <a:pt x="170611" y="1915"/>
                  </a:cubicBezTo>
                  <a:close/>
                </a:path>
              </a:pathLst>
            </a:custGeom>
            <a:grpFill/>
            <a:ln w="6390" cap="flat">
              <a:noFill/>
              <a:prstDash val="solid"/>
              <a:miter/>
            </a:ln>
          </p:spPr>
          <p:txBody>
            <a:bodyPr rtlCol="0" anchor="ctr"/>
            <a:lstStyle/>
            <a:p>
              <a:endParaRPr lang="en-US"/>
            </a:p>
          </p:txBody>
        </p:sp>
      </p:grpSp>
      <p:cxnSp>
        <p:nvCxnSpPr>
          <p:cNvPr id="23" name="Straight Connector 22">
            <a:extLst>
              <a:ext uri="{FF2B5EF4-FFF2-40B4-BE49-F238E27FC236}">
                <a16:creationId xmlns:a16="http://schemas.microsoft.com/office/drawing/2014/main" id="{F728EFCD-5A6E-46C2-95ED-240D253A1305}"/>
              </a:ext>
            </a:extLst>
          </p:cNvPr>
          <p:cNvCxnSpPr>
            <a:cxnSpLocks/>
          </p:cNvCxnSpPr>
          <p:nvPr/>
        </p:nvCxnSpPr>
        <p:spPr>
          <a:xfrm>
            <a:off x="497685" y="1598685"/>
            <a:ext cx="11195735" cy="0"/>
          </a:xfrm>
          <a:prstGeom prst="line">
            <a:avLst/>
          </a:prstGeom>
        </p:spPr>
        <p:style>
          <a:lnRef idx="1">
            <a:schemeClr val="accent6"/>
          </a:lnRef>
          <a:fillRef idx="0">
            <a:schemeClr val="accent6"/>
          </a:fillRef>
          <a:effectRef idx="0">
            <a:schemeClr val="accent6"/>
          </a:effectRef>
          <a:fontRef idx="minor">
            <a:schemeClr val="tx1"/>
          </a:fontRef>
        </p:style>
      </p:cxnSp>
      <p:cxnSp>
        <p:nvCxnSpPr>
          <p:cNvPr id="25" name="Straight Connector 24">
            <a:extLst>
              <a:ext uri="{FF2B5EF4-FFF2-40B4-BE49-F238E27FC236}">
                <a16:creationId xmlns:a16="http://schemas.microsoft.com/office/drawing/2014/main" id="{5AB58ABB-8CBF-4786-9427-6408598EEA3A}"/>
              </a:ext>
            </a:extLst>
          </p:cNvPr>
          <p:cNvCxnSpPr>
            <a:cxnSpLocks/>
          </p:cNvCxnSpPr>
          <p:nvPr/>
        </p:nvCxnSpPr>
        <p:spPr>
          <a:xfrm flipV="1">
            <a:off x="497685" y="3033946"/>
            <a:ext cx="11268402" cy="19099"/>
          </a:xfrm>
          <a:prstGeom prst="line">
            <a:avLst/>
          </a:prstGeom>
          <a:ln>
            <a:solidFill>
              <a:schemeClr val="accent6">
                <a:lumMod val="75000"/>
              </a:schemeClr>
            </a:solidFill>
          </a:ln>
        </p:spPr>
        <p:style>
          <a:lnRef idx="1">
            <a:schemeClr val="accent6"/>
          </a:lnRef>
          <a:fillRef idx="0">
            <a:schemeClr val="accent6"/>
          </a:fillRef>
          <a:effectRef idx="0">
            <a:schemeClr val="accent6"/>
          </a:effectRef>
          <a:fontRef idx="minor">
            <a:schemeClr val="tx1"/>
          </a:fontRef>
        </p:style>
      </p:cxnSp>
      <p:cxnSp>
        <p:nvCxnSpPr>
          <p:cNvPr id="26" name="Straight Connector 25">
            <a:extLst>
              <a:ext uri="{FF2B5EF4-FFF2-40B4-BE49-F238E27FC236}">
                <a16:creationId xmlns:a16="http://schemas.microsoft.com/office/drawing/2014/main" id="{CF721DEB-90FF-4673-83A4-BF7B119AC0EE}"/>
              </a:ext>
            </a:extLst>
          </p:cNvPr>
          <p:cNvCxnSpPr>
            <a:cxnSpLocks/>
          </p:cNvCxnSpPr>
          <p:nvPr/>
        </p:nvCxnSpPr>
        <p:spPr>
          <a:xfrm>
            <a:off x="497685" y="4607317"/>
            <a:ext cx="11268402" cy="5047"/>
          </a:xfrm>
          <a:prstGeom prst="line">
            <a:avLst/>
          </a:prstGeom>
          <a:ln>
            <a:solidFill>
              <a:schemeClr val="accent6">
                <a:lumMod val="50000"/>
              </a:schemeClr>
            </a:solidFill>
          </a:ln>
        </p:spPr>
        <p:style>
          <a:lnRef idx="1">
            <a:schemeClr val="accent6"/>
          </a:lnRef>
          <a:fillRef idx="0">
            <a:schemeClr val="accent6"/>
          </a:fillRef>
          <a:effectRef idx="0">
            <a:schemeClr val="accent6"/>
          </a:effectRef>
          <a:fontRef idx="minor">
            <a:schemeClr val="tx1"/>
          </a:fontRef>
        </p:style>
      </p:cxnSp>
      <p:sp>
        <p:nvSpPr>
          <p:cNvPr id="27" name="TextBox 26">
            <a:extLst>
              <a:ext uri="{FF2B5EF4-FFF2-40B4-BE49-F238E27FC236}">
                <a16:creationId xmlns:a16="http://schemas.microsoft.com/office/drawing/2014/main" id="{7D5BB7C7-D553-460C-96F9-A92EEA9F7E69}"/>
              </a:ext>
            </a:extLst>
          </p:cNvPr>
          <p:cNvSpPr txBox="1"/>
          <p:nvPr/>
        </p:nvSpPr>
        <p:spPr>
          <a:xfrm>
            <a:off x="5130948" y="1161451"/>
            <a:ext cx="2225289" cy="461665"/>
          </a:xfrm>
          <a:prstGeom prst="rect">
            <a:avLst/>
          </a:prstGeom>
          <a:noFill/>
        </p:spPr>
        <p:txBody>
          <a:bodyPr wrap="none" rtlCol="0">
            <a:spAutoFit/>
          </a:bodyPr>
          <a:lstStyle/>
          <a:p>
            <a:r>
              <a:rPr lang="en-US" sz="2400" b="1">
                <a:solidFill>
                  <a:schemeClr val="accent6"/>
                </a:solidFill>
              </a:rPr>
              <a:t>MARKET TREND</a:t>
            </a:r>
          </a:p>
        </p:txBody>
      </p:sp>
      <p:sp>
        <p:nvSpPr>
          <p:cNvPr id="28" name="TextBox 27">
            <a:extLst>
              <a:ext uri="{FF2B5EF4-FFF2-40B4-BE49-F238E27FC236}">
                <a16:creationId xmlns:a16="http://schemas.microsoft.com/office/drawing/2014/main" id="{830C8A3D-8B8E-407F-9CC2-A73CBA9A38F0}"/>
              </a:ext>
            </a:extLst>
          </p:cNvPr>
          <p:cNvSpPr txBox="1"/>
          <p:nvPr/>
        </p:nvSpPr>
        <p:spPr>
          <a:xfrm>
            <a:off x="4564094" y="2581830"/>
            <a:ext cx="3358996" cy="461665"/>
          </a:xfrm>
          <a:prstGeom prst="rect">
            <a:avLst/>
          </a:prstGeom>
          <a:noFill/>
        </p:spPr>
        <p:txBody>
          <a:bodyPr wrap="none" rtlCol="0">
            <a:spAutoFit/>
          </a:bodyPr>
          <a:lstStyle/>
          <a:p>
            <a:r>
              <a:rPr lang="en-US" sz="2400" b="1">
                <a:solidFill>
                  <a:schemeClr val="accent6">
                    <a:lumMod val="75000"/>
                  </a:schemeClr>
                </a:solidFill>
              </a:rPr>
              <a:t>BUSINESS OPPORTUNITY</a:t>
            </a:r>
          </a:p>
        </p:txBody>
      </p:sp>
      <p:sp>
        <p:nvSpPr>
          <p:cNvPr id="29" name="TextBox 28">
            <a:extLst>
              <a:ext uri="{FF2B5EF4-FFF2-40B4-BE49-F238E27FC236}">
                <a16:creationId xmlns:a16="http://schemas.microsoft.com/office/drawing/2014/main" id="{8996575B-F670-40F1-9D95-A8171B1AE458}"/>
              </a:ext>
            </a:extLst>
          </p:cNvPr>
          <p:cNvSpPr txBox="1"/>
          <p:nvPr/>
        </p:nvSpPr>
        <p:spPr>
          <a:xfrm>
            <a:off x="4560632" y="4145652"/>
            <a:ext cx="3365921" cy="461665"/>
          </a:xfrm>
          <a:prstGeom prst="rect">
            <a:avLst/>
          </a:prstGeom>
          <a:noFill/>
        </p:spPr>
        <p:txBody>
          <a:bodyPr wrap="none" rtlCol="0">
            <a:spAutoFit/>
          </a:bodyPr>
          <a:lstStyle/>
          <a:p>
            <a:r>
              <a:rPr lang="en-US" sz="2400" b="1">
                <a:solidFill>
                  <a:schemeClr val="accent6">
                    <a:lumMod val="50000"/>
                  </a:schemeClr>
                </a:solidFill>
              </a:rPr>
              <a:t>STRATEGICAL APPROACH</a:t>
            </a:r>
          </a:p>
        </p:txBody>
      </p:sp>
    </p:spTree>
    <p:extLst>
      <p:ext uri="{BB962C8B-B14F-4D97-AF65-F5344CB8AC3E}">
        <p14:creationId xmlns:p14="http://schemas.microsoft.com/office/powerpoint/2010/main" val="290234272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 name="Object 32" hidden="1">
            <a:extLst>
              <a:ext uri="{FF2B5EF4-FFF2-40B4-BE49-F238E27FC236}">
                <a16:creationId xmlns:a16="http://schemas.microsoft.com/office/drawing/2014/main" id="{8A8B706D-0858-4DD7-8E20-91D9755AFB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95" imgH="396" progId="TCLayout.ActiveDocument.1">
                  <p:embed/>
                </p:oleObj>
              </mc:Choice>
              <mc:Fallback>
                <p:oleObj name="think-cell Slide" r:id="rId5" imgW="395" imgH="396" progId="TCLayout.ActiveDocument.1">
                  <p:embed/>
                  <p:pic>
                    <p:nvPicPr>
                      <p:cNvPr id="33" name="Object 32" hidden="1">
                        <a:extLst>
                          <a:ext uri="{FF2B5EF4-FFF2-40B4-BE49-F238E27FC236}">
                            <a16:creationId xmlns:a16="http://schemas.microsoft.com/office/drawing/2014/main" id="{8A8B706D-0858-4DD7-8E20-91D9755AFB27}"/>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2" name="Rectangle 31" hidden="1">
            <a:extLst>
              <a:ext uri="{FF2B5EF4-FFF2-40B4-BE49-F238E27FC236}">
                <a16:creationId xmlns:a16="http://schemas.microsoft.com/office/drawing/2014/main" id="{4B3F2E75-6531-4ACC-8FA6-CFD145BD762D}"/>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a:sym typeface="Chronicle Display Black"/>
            </a:endParaRPr>
          </a:p>
        </p:txBody>
      </p:sp>
      <p:sp>
        <p:nvSpPr>
          <p:cNvPr id="2" name="Title 1">
            <a:extLst>
              <a:ext uri="{FF2B5EF4-FFF2-40B4-BE49-F238E27FC236}">
                <a16:creationId xmlns:a16="http://schemas.microsoft.com/office/drawing/2014/main" id="{D8419493-22EE-4D7D-85A6-7A0981452805}"/>
              </a:ext>
            </a:extLst>
          </p:cNvPr>
          <p:cNvSpPr>
            <a:spLocks noGrp="1"/>
          </p:cNvSpPr>
          <p:nvPr>
            <p:ph type="title"/>
          </p:nvPr>
        </p:nvSpPr>
        <p:spPr/>
        <p:txBody>
          <a:bodyPr>
            <a:normAutofit fontScale="90000"/>
          </a:bodyPr>
          <a:lstStyle/>
          <a:p>
            <a:r>
              <a:rPr lang="en-US" dirty="0"/>
              <a:t>Elevator Pitch</a:t>
            </a:r>
          </a:p>
        </p:txBody>
      </p:sp>
      <p:sp>
        <p:nvSpPr>
          <p:cNvPr id="34" name="Text Placeholder 33">
            <a:extLst>
              <a:ext uri="{FF2B5EF4-FFF2-40B4-BE49-F238E27FC236}">
                <a16:creationId xmlns:a16="http://schemas.microsoft.com/office/drawing/2014/main" id="{CA6A519C-051A-4938-833D-A37DE3A5A165}"/>
              </a:ext>
            </a:extLst>
          </p:cNvPr>
          <p:cNvSpPr>
            <a:spLocks noGrp="1"/>
          </p:cNvSpPr>
          <p:nvPr>
            <p:ph type="body" sz="quarter" idx="14"/>
          </p:nvPr>
        </p:nvSpPr>
        <p:spPr/>
        <p:txBody>
          <a:bodyPr/>
          <a:lstStyle/>
          <a:p>
            <a:r>
              <a:rPr lang="en-US" dirty="0"/>
              <a:t>Subtitle</a:t>
            </a:r>
          </a:p>
        </p:txBody>
      </p:sp>
      <p:sp>
        <p:nvSpPr>
          <p:cNvPr id="35" name="Text Placeholder 34">
            <a:extLst>
              <a:ext uri="{FF2B5EF4-FFF2-40B4-BE49-F238E27FC236}">
                <a16:creationId xmlns:a16="http://schemas.microsoft.com/office/drawing/2014/main" id="{1A7EC177-548E-41B6-A559-FD19239F8ECA}"/>
              </a:ext>
            </a:extLst>
          </p:cNvPr>
          <p:cNvSpPr>
            <a:spLocks noGrp="1"/>
          </p:cNvSpPr>
          <p:nvPr>
            <p:ph type="body" sz="quarter" idx="15"/>
          </p:nvPr>
        </p:nvSpPr>
        <p:spPr/>
        <p:txBody>
          <a:bodyPr/>
          <a:lstStyle/>
          <a:p>
            <a:r>
              <a:rPr lang="en-US"/>
              <a:t>Approach, Scope, &amp; objectives</a:t>
            </a:r>
          </a:p>
        </p:txBody>
      </p:sp>
      <p:cxnSp>
        <p:nvCxnSpPr>
          <p:cNvPr id="5" name="Straight Connector 4">
            <a:extLst>
              <a:ext uri="{FF2B5EF4-FFF2-40B4-BE49-F238E27FC236}">
                <a16:creationId xmlns:a16="http://schemas.microsoft.com/office/drawing/2014/main" id="{D61B55BB-B916-4C7E-945B-43FB9897878C}"/>
              </a:ext>
            </a:extLst>
          </p:cNvPr>
          <p:cNvCxnSpPr>
            <a:cxnSpLocks/>
          </p:cNvCxnSpPr>
          <p:nvPr/>
        </p:nvCxnSpPr>
        <p:spPr>
          <a:xfrm>
            <a:off x="5340591" y="1909159"/>
            <a:ext cx="1730517" cy="0"/>
          </a:xfrm>
          <a:prstGeom prst="line">
            <a:avLst/>
          </a:prstGeom>
          <a:ln w="76200" cmpd="sng">
            <a:solidFill>
              <a:schemeClr val="accent2">
                <a:lumMod val="20000"/>
                <a:lumOff val="80000"/>
              </a:schemeClr>
            </a:solidFill>
          </a:ln>
        </p:spPr>
        <p:style>
          <a:lnRef idx="2">
            <a:schemeClr val="accent1"/>
          </a:lnRef>
          <a:fillRef idx="0">
            <a:schemeClr val="accent1"/>
          </a:fillRef>
          <a:effectRef idx="1">
            <a:schemeClr val="accent1"/>
          </a:effectRef>
          <a:fontRef idx="minor">
            <a:schemeClr val="tx1"/>
          </a:fontRef>
        </p:style>
      </p:cxnSp>
      <p:sp>
        <p:nvSpPr>
          <p:cNvPr id="6" name="Rectangle 5">
            <a:extLst>
              <a:ext uri="{FF2B5EF4-FFF2-40B4-BE49-F238E27FC236}">
                <a16:creationId xmlns:a16="http://schemas.microsoft.com/office/drawing/2014/main" id="{45C88821-A5A1-4B21-A678-F77544BC2FE0}"/>
              </a:ext>
            </a:extLst>
          </p:cNvPr>
          <p:cNvSpPr/>
          <p:nvPr/>
        </p:nvSpPr>
        <p:spPr>
          <a:xfrm>
            <a:off x="5269332" y="1665671"/>
            <a:ext cx="4744312" cy="338554"/>
          </a:xfrm>
          <a:prstGeom prst="rect">
            <a:avLst/>
          </a:prstGeom>
          <a:noFill/>
        </p:spPr>
        <p:txBody>
          <a:bodyPr wrap="none" lIns="9144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5A5A5A"/>
                </a:solidFill>
                <a:effectLst/>
                <a:uLnTx/>
                <a:uFillTx/>
                <a:latin typeface="Open Sans"/>
                <a:ea typeface="+mn-ea"/>
                <a:cs typeface="+mn-cs"/>
              </a:rPr>
              <a:t>INTERVIEW / RESEARCH SCOPE </a:t>
            </a:r>
            <a:r>
              <a:rPr kumimoji="0" lang="en-US" sz="1400" b="0" i="0" u="none" strike="noStrike" kern="1200" cap="none" spc="0" normalizeH="0" baseline="0" noProof="0">
                <a:ln>
                  <a:noFill/>
                </a:ln>
                <a:solidFill>
                  <a:srgbClr val="5A5A5A"/>
                </a:solidFill>
                <a:effectLst/>
                <a:uLnTx/>
                <a:uFillTx/>
                <a:latin typeface="Open Sans"/>
                <a:ea typeface="+mn-ea"/>
                <a:cs typeface="+mn-cs"/>
              </a:rPr>
              <a:t>(conducted 2017)</a:t>
            </a:r>
          </a:p>
        </p:txBody>
      </p:sp>
      <p:cxnSp>
        <p:nvCxnSpPr>
          <p:cNvPr id="7" name="Straight Connector 6">
            <a:extLst>
              <a:ext uri="{FF2B5EF4-FFF2-40B4-BE49-F238E27FC236}">
                <a16:creationId xmlns:a16="http://schemas.microsoft.com/office/drawing/2014/main" id="{603F95CA-984A-47C5-8336-62228ACC9C03}"/>
              </a:ext>
            </a:extLst>
          </p:cNvPr>
          <p:cNvCxnSpPr>
            <a:cxnSpLocks/>
          </p:cNvCxnSpPr>
          <p:nvPr/>
        </p:nvCxnSpPr>
        <p:spPr>
          <a:xfrm>
            <a:off x="938732" y="1899605"/>
            <a:ext cx="1730517" cy="0"/>
          </a:xfrm>
          <a:prstGeom prst="line">
            <a:avLst/>
          </a:prstGeom>
          <a:ln w="76200" cmpd="sng">
            <a:solidFill>
              <a:schemeClr val="accent2">
                <a:lumMod val="20000"/>
                <a:lumOff val="80000"/>
              </a:schemeClr>
            </a:solidFill>
          </a:ln>
        </p:spPr>
        <p:style>
          <a:lnRef idx="2">
            <a:schemeClr val="accent1"/>
          </a:lnRef>
          <a:fillRef idx="0">
            <a:schemeClr val="accent1"/>
          </a:fillRef>
          <a:effectRef idx="1">
            <a:schemeClr val="accent1"/>
          </a:effectRef>
          <a:fontRef idx="minor">
            <a:schemeClr val="tx1"/>
          </a:fontRef>
        </p:style>
      </p:cxnSp>
      <p:sp>
        <p:nvSpPr>
          <p:cNvPr id="8" name="Rectangle 7">
            <a:extLst>
              <a:ext uri="{FF2B5EF4-FFF2-40B4-BE49-F238E27FC236}">
                <a16:creationId xmlns:a16="http://schemas.microsoft.com/office/drawing/2014/main" id="{62921D3B-E2D5-430F-B5D2-B619A1024FC3}"/>
              </a:ext>
            </a:extLst>
          </p:cNvPr>
          <p:cNvSpPr/>
          <p:nvPr/>
        </p:nvSpPr>
        <p:spPr>
          <a:xfrm>
            <a:off x="834278" y="1665671"/>
            <a:ext cx="2315057" cy="338554"/>
          </a:xfrm>
          <a:prstGeom prst="rect">
            <a:avLst/>
          </a:prstGeom>
          <a:noFill/>
        </p:spPr>
        <p:txBody>
          <a:bodyPr wrap="none" lIns="9144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5A5A5A"/>
                </a:solidFill>
                <a:effectLst/>
                <a:uLnTx/>
                <a:uFillTx/>
                <a:latin typeface="Open Sans"/>
                <a:ea typeface="+mn-ea"/>
                <a:cs typeface="+mn-cs"/>
              </a:rPr>
              <a:t>GUIDING PRINCIPLES</a:t>
            </a:r>
          </a:p>
        </p:txBody>
      </p:sp>
      <p:graphicFrame>
        <p:nvGraphicFramePr>
          <p:cNvPr id="10" name="Table 9">
            <a:extLst>
              <a:ext uri="{FF2B5EF4-FFF2-40B4-BE49-F238E27FC236}">
                <a16:creationId xmlns:a16="http://schemas.microsoft.com/office/drawing/2014/main" id="{41C402CB-6DB3-41F2-B9F7-8409E2210A22}"/>
              </a:ext>
            </a:extLst>
          </p:cNvPr>
          <p:cNvGraphicFramePr>
            <a:graphicFrameLocks noGrp="1"/>
          </p:cNvGraphicFramePr>
          <p:nvPr/>
        </p:nvGraphicFramePr>
        <p:xfrm>
          <a:off x="5269332" y="2263947"/>
          <a:ext cx="6638100" cy="4150720"/>
        </p:xfrm>
        <a:graphic>
          <a:graphicData uri="http://schemas.openxmlformats.org/drawingml/2006/table">
            <a:tbl>
              <a:tblPr firstRow="1" bandRow="1">
                <a:tableStyleId>{6E25E649-3F16-4E02-A733-19D2CDBF48F0}</a:tableStyleId>
              </a:tblPr>
              <a:tblGrid>
                <a:gridCol w="3734245">
                  <a:extLst>
                    <a:ext uri="{9D8B030D-6E8A-4147-A177-3AD203B41FA5}">
                      <a16:colId xmlns:a16="http://schemas.microsoft.com/office/drawing/2014/main" val="20000"/>
                    </a:ext>
                  </a:extLst>
                </a:gridCol>
                <a:gridCol w="2903855">
                  <a:extLst>
                    <a:ext uri="{9D8B030D-6E8A-4147-A177-3AD203B41FA5}">
                      <a16:colId xmlns:a16="http://schemas.microsoft.com/office/drawing/2014/main" val="20001"/>
                    </a:ext>
                  </a:extLst>
                </a:gridCol>
              </a:tblGrid>
              <a:tr h="353684">
                <a:tc>
                  <a:txBody>
                    <a:bodyPr/>
                    <a:lstStyle/>
                    <a:p>
                      <a:pPr>
                        <a:lnSpc>
                          <a:spcPct val="85000"/>
                        </a:lnSpc>
                      </a:pPr>
                      <a:r>
                        <a:rPr lang="en-US" sz="1400" b="1" i="0">
                          <a:solidFill>
                            <a:schemeClr val="tx1"/>
                          </a:solidFill>
                          <a:latin typeface="+mn-lt"/>
                          <a:ea typeface="Chronicle Display Black" charset="0"/>
                          <a:cs typeface="Chronicle Display Black" charset="0"/>
                        </a:rPr>
                        <a:t>Company Interviews</a:t>
                      </a:r>
                    </a:p>
                  </a:txBody>
                  <a:tcPr marL="457200" anchor="ctr">
                    <a:lnL>
                      <a:noFill/>
                    </a:lnL>
                    <a:lnR>
                      <a:noFill/>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85000"/>
                        </a:lnSpc>
                      </a:pPr>
                      <a:r>
                        <a:rPr lang="en-US" sz="1400" b="1" i="0">
                          <a:solidFill>
                            <a:schemeClr val="tx1"/>
                          </a:solidFill>
                          <a:latin typeface="+mn-lt"/>
                          <a:ea typeface="Chronicle Display Black" charset="0"/>
                          <a:cs typeface="Chronicle Display Black" charset="0"/>
                        </a:rPr>
                        <a:t>Deloitte Quals </a:t>
                      </a:r>
                      <a:r>
                        <a:rPr lang="en-US" sz="1400" b="1" i="0" baseline="0">
                          <a:solidFill>
                            <a:schemeClr val="tx1"/>
                          </a:solidFill>
                          <a:latin typeface="+mn-lt"/>
                          <a:ea typeface="Chronicle Display Black" charset="0"/>
                          <a:cs typeface="Chronicle Display Black" charset="0"/>
                        </a:rPr>
                        <a:t>/ Other</a:t>
                      </a:r>
                      <a:endParaRPr lang="en-US" sz="1400" b="1" i="0">
                        <a:solidFill>
                          <a:schemeClr val="tx1"/>
                        </a:solidFill>
                        <a:latin typeface="+mn-lt"/>
                        <a:ea typeface="Chronicle Display Black" charset="0"/>
                        <a:cs typeface="Chronicle Display Black" charset="0"/>
                      </a:endParaRPr>
                    </a:p>
                  </a:txBody>
                  <a:tcPr marL="457200" anchor="ctr">
                    <a:lnL>
                      <a:noFill/>
                    </a:lnL>
                    <a:lnR>
                      <a:noFill/>
                    </a:lnR>
                    <a:lnT w="254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97036">
                <a:tc>
                  <a:txBody>
                    <a:bodyPr/>
                    <a:lstStyle/>
                    <a:p>
                      <a:pPr marL="0" lvl="1" indent="0" algn="l" defTabSz="914126" rtl="0" eaLnBrk="1" latinLnBrk="0" hangingPunct="1"/>
                      <a:r>
                        <a:rPr lang="en-US" sz="1200" i="1" u="sng" kern="1200">
                          <a:solidFill>
                            <a:schemeClr val="dk1"/>
                          </a:solidFill>
                          <a:latin typeface="+mn-lt"/>
                          <a:ea typeface="+mn-ea"/>
                          <a:cs typeface="+mn-cs"/>
                        </a:rPr>
                        <a:t>Software/Tech (subscription model)</a:t>
                      </a:r>
                    </a:p>
                    <a:p>
                      <a:pPr marL="171450" lvl="1" indent="-171450">
                        <a:buFont typeface="Arial" panose="020B0604020202020204" pitchFamily="34" charset="0"/>
                        <a:buChar char="•"/>
                      </a:pPr>
                      <a:r>
                        <a:rPr lang="en-US" sz="1200"/>
                        <a:t>Company (Audible), </a:t>
                      </a:r>
                      <a:r>
                        <a:rPr lang="en-US" sz="1200" i="1"/>
                        <a:t>TBC</a:t>
                      </a:r>
                      <a:r>
                        <a:rPr lang="en-US" sz="1200"/>
                        <a:t> </a:t>
                      </a:r>
                    </a:p>
                    <a:p>
                      <a:pPr marL="171450" lvl="1" indent="-171450">
                        <a:buFont typeface="Arial" panose="020B0604020202020204" pitchFamily="34" charset="0"/>
                        <a:buChar char="•"/>
                      </a:pPr>
                      <a:r>
                        <a:rPr lang="en-US" sz="1200"/>
                        <a:t>Company (Prime), </a:t>
                      </a:r>
                      <a:r>
                        <a:rPr lang="en-US" sz="1200" i="1"/>
                        <a:t>TBC</a:t>
                      </a:r>
                    </a:p>
                    <a:p>
                      <a:pPr marL="171450" lvl="1" indent="-171450">
                        <a:buFont typeface="Arial" panose="020B0604020202020204" pitchFamily="34" charset="0"/>
                        <a:buChar char="•"/>
                      </a:pPr>
                      <a:r>
                        <a:rPr lang="en-US" sz="1200"/>
                        <a:t>Company, </a:t>
                      </a:r>
                      <a:r>
                        <a:rPr lang="en-US" sz="1200" i="1" kern="1200">
                          <a:solidFill>
                            <a:schemeClr val="dk1"/>
                          </a:solidFill>
                          <a:latin typeface="+mn-lt"/>
                          <a:ea typeface="+mn-ea"/>
                          <a:cs typeface="+mn-cs"/>
                        </a:rPr>
                        <a:t>Marketing Manager </a:t>
                      </a:r>
                      <a:r>
                        <a:rPr lang="en-US" sz="1200"/>
                        <a:t>	</a:t>
                      </a:r>
                    </a:p>
                    <a:p>
                      <a:pPr marL="171450" lvl="1" indent="-171450">
                        <a:buFont typeface="Arial" panose="020B0604020202020204" pitchFamily="34" charset="0"/>
                        <a:buChar char="•"/>
                      </a:pPr>
                      <a:r>
                        <a:rPr lang="en-US" sz="1200"/>
                        <a:t>Company</a:t>
                      </a:r>
                      <a:r>
                        <a:rPr lang="en-US" sz="1200" i="1"/>
                        <a:t>, Senior Manager</a:t>
                      </a:r>
                      <a:r>
                        <a:rPr lang="en-US" sz="1200" i="1" baseline="0"/>
                        <a:t> (</a:t>
                      </a:r>
                      <a:r>
                        <a:rPr lang="en-US" sz="1200" i="1"/>
                        <a:t>Digital Marketing)</a:t>
                      </a:r>
                    </a:p>
                    <a:p>
                      <a:pPr marL="171450" lvl="1" indent="-171450">
                        <a:buFont typeface="Arial" panose="020B0604020202020204" pitchFamily="34" charset="0"/>
                        <a:buChar char="•"/>
                      </a:pPr>
                      <a:r>
                        <a:rPr lang="en-US" sz="1200"/>
                        <a:t>Company</a:t>
                      </a:r>
                      <a:r>
                        <a:rPr lang="en-US" sz="1200">
                          <a:sym typeface="Webdings" panose="05030102010509060703" pitchFamily="18" charset="2"/>
                        </a:rPr>
                        <a:t>, </a:t>
                      </a:r>
                      <a:r>
                        <a:rPr lang="en-US" sz="1200" i="1">
                          <a:sym typeface="Webdings" panose="05030102010509060703" pitchFamily="18" charset="2"/>
                        </a:rPr>
                        <a:t>Senior Manager</a:t>
                      </a:r>
                      <a:r>
                        <a:rPr lang="en-US" sz="1200" i="1" baseline="0">
                          <a:sym typeface="Webdings" panose="05030102010509060703" pitchFamily="18" charset="2"/>
                        </a:rPr>
                        <a:t> (</a:t>
                      </a:r>
                      <a:r>
                        <a:rPr lang="en-US" sz="1200" i="1">
                          <a:sym typeface="Webdings" panose="05030102010509060703" pitchFamily="18" charset="2"/>
                        </a:rPr>
                        <a:t>Strategy &amp; Analytics)</a:t>
                      </a:r>
                      <a:endParaRPr lang="en-US" sz="1200" i="1"/>
                    </a:p>
                    <a:p>
                      <a:pPr marL="171450" lvl="1" indent="-171450" algn="l" defTabSz="914126" rtl="0" eaLnBrk="1" latinLnBrk="0" hangingPunct="1">
                        <a:buFont typeface="Arial" panose="020B0604020202020204" pitchFamily="34" charset="0"/>
                        <a:buChar char="•"/>
                      </a:pPr>
                      <a:r>
                        <a:rPr lang="en-US" sz="1200"/>
                        <a:t>Company, </a:t>
                      </a:r>
                      <a:r>
                        <a:rPr lang="en-US" sz="1200" i="1" kern="1200">
                          <a:solidFill>
                            <a:schemeClr val="dk1"/>
                          </a:solidFill>
                          <a:latin typeface="+mn-lt"/>
                          <a:ea typeface="+mn-ea"/>
                          <a:cs typeface="+mn-cs"/>
                        </a:rPr>
                        <a:t>Global Head of Growth</a:t>
                      </a:r>
                    </a:p>
                    <a:p>
                      <a:pPr marL="171450" lvl="1" indent="-171450" algn="l" defTabSz="914126" rtl="0" eaLnBrk="1" latinLnBrk="0" hangingPunct="1">
                        <a:buFont typeface="Arial" panose="020B0604020202020204" pitchFamily="34" charset="0"/>
                        <a:buChar char="•"/>
                      </a:pPr>
                      <a:r>
                        <a:rPr lang="en-US" sz="1200"/>
                        <a:t>Company, </a:t>
                      </a:r>
                      <a:r>
                        <a:rPr lang="en-US" sz="1200" i="1" kern="1200">
                          <a:solidFill>
                            <a:schemeClr val="dk1"/>
                          </a:solidFill>
                          <a:latin typeface="+mn-lt"/>
                          <a:ea typeface="+mn-ea"/>
                          <a:cs typeface="+mn-cs"/>
                        </a:rPr>
                        <a:t>Marketing Manager (Monetization)</a:t>
                      </a:r>
                    </a:p>
                    <a:p>
                      <a:pPr marL="171450" lvl="1" indent="-171450" algn="l" defTabSz="914126" rtl="0" eaLnBrk="1" latinLnBrk="0" hangingPunct="1">
                        <a:buFont typeface="Arial" panose="020B0604020202020204" pitchFamily="34" charset="0"/>
                        <a:buChar char="•"/>
                      </a:pPr>
                      <a:r>
                        <a:rPr lang="en-US" sz="1200"/>
                        <a:t>Company, </a:t>
                      </a:r>
                      <a:r>
                        <a:rPr lang="en-US" sz="1200" i="1" kern="1200">
                          <a:solidFill>
                            <a:schemeClr val="dk1"/>
                          </a:solidFill>
                          <a:latin typeface="+mn-lt"/>
                          <a:ea typeface="+mn-ea"/>
                          <a:cs typeface="+mn-cs"/>
                        </a:rPr>
                        <a:t>Senior Director (Marketing)</a:t>
                      </a:r>
                    </a:p>
                    <a:p>
                      <a:pPr marL="171450" lvl="1" indent="-171450" algn="l" defTabSz="914126" rtl="0" eaLnBrk="1" latinLnBrk="0" hangingPunct="1">
                        <a:buFont typeface="Arial" panose="020B0604020202020204" pitchFamily="34" charset="0"/>
                        <a:buChar char="•"/>
                      </a:pPr>
                      <a:r>
                        <a:rPr lang="en-US" sz="1200"/>
                        <a:t>Company </a:t>
                      </a:r>
                      <a:r>
                        <a:rPr lang="en-US" sz="1200" i="0" kern="1200" baseline="0">
                          <a:solidFill>
                            <a:schemeClr val="dk1"/>
                          </a:solidFill>
                          <a:latin typeface="+mn-lt"/>
                          <a:ea typeface="+mn-ea"/>
                          <a:cs typeface="+mn-cs"/>
                        </a:rPr>
                        <a:t>(</a:t>
                      </a:r>
                      <a:r>
                        <a:rPr lang="en-US" sz="1200"/>
                        <a:t>Company</a:t>
                      </a:r>
                      <a:r>
                        <a:rPr lang="en-US" sz="1200" i="0" kern="1200" baseline="0">
                          <a:solidFill>
                            <a:schemeClr val="dk1"/>
                          </a:solidFill>
                          <a:latin typeface="+mn-lt"/>
                          <a:ea typeface="+mn-ea"/>
                          <a:cs typeface="+mn-cs"/>
                        </a:rPr>
                        <a:t>), </a:t>
                      </a:r>
                      <a:r>
                        <a:rPr lang="en-US" sz="1200" i="1" kern="1200" baseline="0">
                          <a:solidFill>
                            <a:schemeClr val="dk1"/>
                          </a:solidFill>
                          <a:latin typeface="+mn-lt"/>
                          <a:ea typeface="+mn-ea"/>
                          <a:cs typeface="+mn-cs"/>
                        </a:rPr>
                        <a:t>Marketing Lead</a:t>
                      </a:r>
                      <a:endParaRPr lang="en-US" sz="1200" i="1" u="sng"/>
                    </a:p>
                    <a:p>
                      <a:pPr marL="0" lvl="1" indent="0"/>
                      <a:endParaRPr lang="en-US" sz="1200" i="1" u="sng"/>
                    </a:p>
                    <a:p>
                      <a:pPr marL="0" lvl="1" indent="0"/>
                      <a:r>
                        <a:rPr lang="en-US" sz="1200" i="1" u="sng"/>
                        <a:t>Others</a:t>
                      </a:r>
                      <a:endParaRPr lang="en-US" sz="1200" i="1" u="sng">
                        <a:solidFill>
                          <a:srgbClr val="86F200">
                            <a:lumMod val="75000"/>
                          </a:srgbClr>
                        </a:solidFill>
                      </a:endParaRPr>
                    </a:p>
                    <a:p>
                      <a:pPr marL="171450" lvl="1" indent="-171450">
                        <a:buFont typeface="Arial" panose="020B0604020202020204" pitchFamily="34" charset="0"/>
                        <a:buChar char="•"/>
                      </a:pPr>
                      <a:r>
                        <a:rPr lang="en-US" sz="1200"/>
                        <a:t>Company, </a:t>
                      </a:r>
                      <a:r>
                        <a:rPr lang="en-US" sz="1200" i="1" kern="1200">
                          <a:solidFill>
                            <a:schemeClr val="dk1"/>
                          </a:solidFill>
                          <a:latin typeface="+mn-lt"/>
                          <a:ea typeface="+mn-ea"/>
                          <a:cs typeface="+mn-cs"/>
                        </a:rPr>
                        <a:t>Experiences Marketing Manager</a:t>
                      </a:r>
                    </a:p>
                    <a:p>
                      <a:pPr marL="171450" lvl="1" indent="-171450">
                        <a:buFont typeface="Arial" panose="020B0604020202020204" pitchFamily="34" charset="0"/>
                        <a:buChar char="•"/>
                      </a:pPr>
                      <a:r>
                        <a:rPr lang="en-US" sz="1200"/>
                        <a:t>Company (Marketplace), </a:t>
                      </a:r>
                      <a:r>
                        <a:rPr lang="en-US" sz="1200" i="1"/>
                        <a:t>TBC</a:t>
                      </a:r>
                    </a:p>
                    <a:p>
                      <a:pPr marL="171450" lvl="1" indent="-171450">
                        <a:buFont typeface="Arial" panose="020B0604020202020204" pitchFamily="34" charset="0"/>
                        <a:buChar char="•"/>
                      </a:pPr>
                      <a:r>
                        <a:rPr lang="en-US" sz="1200"/>
                        <a:t>Company, </a:t>
                      </a:r>
                      <a:r>
                        <a:rPr lang="en-US" sz="1200" i="1" kern="1200">
                          <a:solidFill>
                            <a:schemeClr val="dk1"/>
                          </a:solidFill>
                          <a:latin typeface="+mn-lt"/>
                          <a:ea typeface="+mn-ea"/>
                          <a:cs typeface="+mn-cs"/>
                        </a:rPr>
                        <a:t>Senior Manager of Acquisition</a:t>
                      </a:r>
                    </a:p>
                    <a:p>
                      <a:pPr marL="171450" lvl="1" indent="-171450">
                        <a:buFont typeface="Arial" panose="020B0604020202020204" pitchFamily="34" charset="0"/>
                        <a:buChar char="•"/>
                      </a:pPr>
                      <a:r>
                        <a:rPr lang="en-US" sz="1200"/>
                        <a:t>Company, </a:t>
                      </a:r>
                      <a:r>
                        <a:rPr lang="en-US" sz="1200" b="0" i="1"/>
                        <a:t>TBC</a:t>
                      </a:r>
                    </a:p>
                  </a:txBody>
                  <a:tcPr marT="182880">
                    <a:lnL w="9525" cap="flat" cmpd="sng" algn="ctr">
                      <a:noFill/>
                      <a:prstDash val="solid"/>
                      <a:round/>
                      <a:headEnd type="none" w="med" len="med"/>
                      <a:tailEnd type="none" w="med" len="med"/>
                    </a:lnL>
                    <a:lnR w="6350" cap="flat" cmpd="sng" algn="ctr">
                      <a:solidFill>
                        <a:schemeClr val="accent5">
                          <a:lumMod val="40000"/>
                          <a:lumOff val="6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accent5">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lvl="1" indent="-171450" algn="l" defTabSz="914126" rtl="0" eaLnBrk="1" latinLnBrk="0" hangingPunct="1">
                        <a:buFont typeface="Arial" panose="020B0604020202020204" pitchFamily="34" charset="0"/>
                        <a:buChar char="•"/>
                      </a:pPr>
                      <a:r>
                        <a:rPr lang="en-US" sz="1200" kern="1200">
                          <a:solidFill>
                            <a:schemeClr val="dk1"/>
                          </a:solidFill>
                          <a:latin typeface="+mn-lt"/>
                          <a:ea typeface="+mn-ea"/>
                          <a:cs typeface="+mn-cs"/>
                        </a:rPr>
                        <a:t>Client</a:t>
                      </a:r>
                    </a:p>
                    <a:p>
                      <a:pPr marL="171450" lvl="1" indent="-171450" algn="l" defTabSz="914126" rtl="0" eaLnBrk="1" latinLnBrk="0" hangingPunct="1">
                        <a:buFont typeface="Arial" panose="020B0604020202020204" pitchFamily="34" charset="0"/>
                        <a:buChar char="•"/>
                      </a:pPr>
                      <a:r>
                        <a:rPr lang="en-US" sz="1200" kern="1200">
                          <a:solidFill>
                            <a:schemeClr val="dk1"/>
                          </a:solidFill>
                          <a:latin typeface="+mn-lt"/>
                          <a:ea typeface="+mn-ea"/>
                          <a:cs typeface="+mn-cs"/>
                        </a:rPr>
                        <a:t>Client</a:t>
                      </a:r>
                    </a:p>
                    <a:p>
                      <a:pPr marL="171450" lvl="1" indent="-171450" algn="l" defTabSz="914126" rtl="0" eaLnBrk="1" latinLnBrk="0" hangingPunct="1">
                        <a:buFont typeface="Arial" panose="020B0604020202020204" pitchFamily="34" charset="0"/>
                        <a:buChar char="•"/>
                      </a:pPr>
                      <a:r>
                        <a:rPr lang="en-US" sz="1200" kern="1200">
                          <a:solidFill>
                            <a:schemeClr val="dk1"/>
                          </a:solidFill>
                          <a:latin typeface="+mn-lt"/>
                          <a:ea typeface="+mn-ea"/>
                          <a:cs typeface="+mn-cs"/>
                        </a:rPr>
                        <a:t>Client</a:t>
                      </a:r>
                    </a:p>
                    <a:p>
                      <a:pPr marL="171450" lvl="1" indent="-171450" algn="l" defTabSz="914126" rtl="0" eaLnBrk="1" latinLnBrk="0" hangingPunct="1">
                        <a:buFont typeface="Arial" panose="020B0604020202020204" pitchFamily="34" charset="0"/>
                        <a:buChar char="•"/>
                      </a:pPr>
                      <a:r>
                        <a:rPr lang="en-US" sz="1200" kern="1200">
                          <a:solidFill>
                            <a:schemeClr val="dk1"/>
                          </a:solidFill>
                          <a:latin typeface="+mn-lt"/>
                          <a:ea typeface="+mn-ea"/>
                          <a:cs typeface="+mn-cs"/>
                        </a:rPr>
                        <a:t>Client</a:t>
                      </a:r>
                    </a:p>
                    <a:p>
                      <a:pPr marL="171450" lvl="1" indent="-171450" algn="l" defTabSz="914126" rtl="0" eaLnBrk="1" latinLnBrk="0" hangingPunct="1">
                        <a:buFont typeface="Arial" panose="020B0604020202020204" pitchFamily="34" charset="0"/>
                        <a:buChar char="•"/>
                      </a:pPr>
                      <a:r>
                        <a:rPr lang="en-US" sz="1200" kern="1200">
                          <a:solidFill>
                            <a:schemeClr val="dk1"/>
                          </a:solidFill>
                          <a:latin typeface="+mn-lt"/>
                          <a:ea typeface="+mn-ea"/>
                          <a:cs typeface="+mn-cs"/>
                        </a:rPr>
                        <a:t>Client</a:t>
                      </a:r>
                    </a:p>
                  </a:txBody>
                  <a:tcPr marT="182880">
                    <a:lnL w="6350" cap="flat" cmpd="sng" algn="ctr">
                      <a:solidFill>
                        <a:schemeClr val="accent5">
                          <a:lumMod val="40000"/>
                          <a:lumOff val="60000"/>
                        </a:schemeClr>
                      </a:solid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accent5">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grpSp>
        <p:nvGrpSpPr>
          <p:cNvPr id="11" name="Group 10">
            <a:extLst>
              <a:ext uri="{FF2B5EF4-FFF2-40B4-BE49-F238E27FC236}">
                <a16:creationId xmlns:a16="http://schemas.microsoft.com/office/drawing/2014/main" id="{393A092B-CD52-48EC-AC18-B1E6983D2704}"/>
              </a:ext>
            </a:extLst>
          </p:cNvPr>
          <p:cNvGrpSpPr>
            <a:grpSpLocks/>
          </p:cNvGrpSpPr>
          <p:nvPr/>
        </p:nvGrpSpPr>
        <p:grpSpPr>
          <a:xfrm>
            <a:off x="9108723" y="2278387"/>
            <a:ext cx="274320" cy="274320"/>
            <a:chOff x="1919288" y="207963"/>
            <a:chExt cx="508000" cy="511175"/>
          </a:xfrm>
          <a:solidFill>
            <a:schemeClr val="tx1"/>
          </a:solidFill>
        </p:grpSpPr>
        <p:sp>
          <p:nvSpPr>
            <p:cNvPr id="12" name="Freeform 42">
              <a:extLst>
                <a:ext uri="{FF2B5EF4-FFF2-40B4-BE49-F238E27FC236}">
                  <a16:creationId xmlns:a16="http://schemas.microsoft.com/office/drawing/2014/main" id="{73EDF8CA-EB36-4381-B221-820ECBBF9D5E}"/>
                </a:ext>
              </a:extLst>
            </p:cNvPr>
            <p:cNvSpPr>
              <a:spLocks/>
            </p:cNvSpPr>
            <p:nvPr/>
          </p:nvSpPr>
          <p:spPr bwMode="auto">
            <a:xfrm>
              <a:off x="2036763" y="207963"/>
              <a:ext cx="273050" cy="341313"/>
            </a:xfrm>
            <a:custGeom>
              <a:avLst/>
              <a:gdLst>
                <a:gd name="T0" fmla="*/ 343 w 686"/>
                <a:gd name="T1" fmla="*/ 856 h 856"/>
                <a:gd name="T2" fmla="*/ 395 w 686"/>
                <a:gd name="T3" fmla="*/ 852 h 856"/>
                <a:gd name="T4" fmla="*/ 445 w 686"/>
                <a:gd name="T5" fmla="*/ 841 h 856"/>
                <a:gd name="T6" fmla="*/ 492 w 686"/>
                <a:gd name="T7" fmla="*/ 823 h 856"/>
                <a:gd name="T8" fmla="*/ 535 w 686"/>
                <a:gd name="T9" fmla="*/ 798 h 856"/>
                <a:gd name="T10" fmla="*/ 574 w 686"/>
                <a:gd name="T11" fmla="*/ 768 h 856"/>
                <a:gd name="T12" fmla="*/ 607 w 686"/>
                <a:gd name="T13" fmla="*/ 732 h 856"/>
                <a:gd name="T14" fmla="*/ 636 w 686"/>
                <a:gd name="T15" fmla="*/ 691 h 856"/>
                <a:gd name="T16" fmla="*/ 659 w 686"/>
                <a:gd name="T17" fmla="*/ 647 h 856"/>
                <a:gd name="T18" fmla="*/ 675 w 686"/>
                <a:gd name="T19" fmla="*/ 599 h 856"/>
                <a:gd name="T20" fmla="*/ 684 w 686"/>
                <a:gd name="T21" fmla="*/ 548 h 856"/>
                <a:gd name="T22" fmla="*/ 686 w 686"/>
                <a:gd name="T23" fmla="*/ 342 h 856"/>
                <a:gd name="T24" fmla="*/ 684 w 686"/>
                <a:gd name="T25" fmla="*/ 306 h 856"/>
                <a:gd name="T26" fmla="*/ 675 w 686"/>
                <a:gd name="T27" fmla="*/ 257 h 856"/>
                <a:gd name="T28" fmla="*/ 659 w 686"/>
                <a:gd name="T29" fmla="*/ 208 h 856"/>
                <a:gd name="T30" fmla="*/ 636 w 686"/>
                <a:gd name="T31" fmla="*/ 164 h 856"/>
                <a:gd name="T32" fmla="*/ 607 w 686"/>
                <a:gd name="T33" fmla="*/ 124 h 856"/>
                <a:gd name="T34" fmla="*/ 574 w 686"/>
                <a:gd name="T35" fmla="*/ 88 h 856"/>
                <a:gd name="T36" fmla="*/ 535 w 686"/>
                <a:gd name="T37" fmla="*/ 58 h 856"/>
                <a:gd name="T38" fmla="*/ 492 w 686"/>
                <a:gd name="T39" fmla="*/ 33 h 856"/>
                <a:gd name="T40" fmla="*/ 445 w 686"/>
                <a:gd name="T41" fmla="*/ 15 h 856"/>
                <a:gd name="T42" fmla="*/ 395 w 686"/>
                <a:gd name="T43" fmla="*/ 3 h 856"/>
                <a:gd name="T44" fmla="*/ 343 w 686"/>
                <a:gd name="T45" fmla="*/ 0 h 856"/>
                <a:gd name="T46" fmla="*/ 325 w 686"/>
                <a:gd name="T47" fmla="*/ 0 h 856"/>
                <a:gd name="T48" fmla="*/ 274 w 686"/>
                <a:gd name="T49" fmla="*/ 6 h 856"/>
                <a:gd name="T50" fmla="*/ 225 w 686"/>
                <a:gd name="T51" fmla="*/ 20 h 856"/>
                <a:gd name="T52" fmla="*/ 180 w 686"/>
                <a:gd name="T53" fmla="*/ 41 h 856"/>
                <a:gd name="T54" fmla="*/ 138 w 686"/>
                <a:gd name="T55" fmla="*/ 68 h 856"/>
                <a:gd name="T56" fmla="*/ 101 w 686"/>
                <a:gd name="T57" fmla="*/ 99 h 856"/>
                <a:gd name="T58" fmla="*/ 68 w 686"/>
                <a:gd name="T59" fmla="*/ 137 h 856"/>
                <a:gd name="T60" fmla="*/ 41 w 686"/>
                <a:gd name="T61" fmla="*/ 179 h 856"/>
                <a:gd name="T62" fmla="*/ 21 w 686"/>
                <a:gd name="T63" fmla="*/ 224 h 856"/>
                <a:gd name="T64" fmla="*/ 7 w 686"/>
                <a:gd name="T65" fmla="*/ 273 h 856"/>
                <a:gd name="T66" fmla="*/ 0 w 686"/>
                <a:gd name="T67" fmla="*/ 325 h 856"/>
                <a:gd name="T68" fmla="*/ 0 w 686"/>
                <a:gd name="T69" fmla="*/ 514 h 856"/>
                <a:gd name="T70" fmla="*/ 4 w 686"/>
                <a:gd name="T71" fmla="*/ 566 h 856"/>
                <a:gd name="T72" fmla="*/ 16 w 686"/>
                <a:gd name="T73" fmla="*/ 615 h 856"/>
                <a:gd name="T74" fmla="*/ 34 w 686"/>
                <a:gd name="T75" fmla="*/ 662 h 856"/>
                <a:gd name="T76" fmla="*/ 59 w 686"/>
                <a:gd name="T77" fmla="*/ 705 h 856"/>
                <a:gd name="T78" fmla="*/ 89 w 686"/>
                <a:gd name="T79" fmla="*/ 744 h 856"/>
                <a:gd name="T80" fmla="*/ 125 w 686"/>
                <a:gd name="T81" fmla="*/ 778 h 856"/>
                <a:gd name="T82" fmla="*/ 166 w 686"/>
                <a:gd name="T83" fmla="*/ 806 h 856"/>
                <a:gd name="T84" fmla="*/ 210 w 686"/>
                <a:gd name="T85" fmla="*/ 829 h 856"/>
                <a:gd name="T86" fmla="*/ 257 w 686"/>
                <a:gd name="T87" fmla="*/ 845 h 856"/>
                <a:gd name="T88" fmla="*/ 308 w 686"/>
                <a:gd name="T89" fmla="*/ 854 h 856"/>
                <a:gd name="T90" fmla="*/ 343 w 686"/>
                <a:gd name="T91" fmla="*/ 856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86" h="856">
                  <a:moveTo>
                    <a:pt x="343" y="856"/>
                  </a:moveTo>
                  <a:lnTo>
                    <a:pt x="343" y="856"/>
                  </a:lnTo>
                  <a:lnTo>
                    <a:pt x="343" y="856"/>
                  </a:lnTo>
                  <a:lnTo>
                    <a:pt x="360" y="856"/>
                  </a:lnTo>
                  <a:lnTo>
                    <a:pt x="378" y="854"/>
                  </a:lnTo>
                  <a:lnTo>
                    <a:pt x="395" y="852"/>
                  </a:lnTo>
                  <a:lnTo>
                    <a:pt x="412" y="850"/>
                  </a:lnTo>
                  <a:lnTo>
                    <a:pt x="428" y="845"/>
                  </a:lnTo>
                  <a:lnTo>
                    <a:pt x="445" y="841"/>
                  </a:lnTo>
                  <a:lnTo>
                    <a:pt x="460" y="836"/>
                  </a:lnTo>
                  <a:lnTo>
                    <a:pt x="477" y="829"/>
                  </a:lnTo>
                  <a:lnTo>
                    <a:pt x="492" y="823"/>
                  </a:lnTo>
                  <a:lnTo>
                    <a:pt x="506" y="815"/>
                  </a:lnTo>
                  <a:lnTo>
                    <a:pt x="521" y="806"/>
                  </a:lnTo>
                  <a:lnTo>
                    <a:pt x="535" y="798"/>
                  </a:lnTo>
                  <a:lnTo>
                    <a:pt x="548" y="788"/>
                  </a:lnTo>
                  <a:lnTo>
                    <a:pt x="561" y="778"/>
                  </a:lnTo>
                  <a:lnTo>
                    <a:pt x="574" y="768"/>
                  </a:lnTo>
                  <a:lnTo>
                    <a:pt x="586" y="756"/>
                  </a:lnTo>
                  <a:lnTo>
                    <a:pt x="596" y="744"/>
                  </a:lnTo>
                  <a:lnTo>
                    <a:pt x="607" y="732"/>
                  </a:lnTo>
                  <a:lnTo>
                    <a:pt x="617" y="719"/>
                  </a:lnTo>
                  <a:lnTo>
                    <a:pt x="627" y="705"/>
                  </a:lnTo>
                  <a:lnTo>
                    <a:pt x="636" y="691"/>
                  </a:lnTo>
                  <a:lnTo>
                    <a:pt x="644" y="677"/>
                  </a:lnTo>
                  <a:lnTo>
                    <a:pt x="652" y="662"/>
                  </a:lnTo>
                  <a:lnTo>
                    <a:pt x="659" y="647"/>
                  </a:lnTo>
                  <a:lnTo>
                    <a:pt x="665" y="631"/>
                  </a:lnTo>
                  <a:lnTo>
                    <a:pt x="670" y="615"/>
                  </a:lnTo>
                  <a:lnTo>
                    <a:pt x="675" y="599"/>
                  </a:lnTo>
                  <a:lnTo>
                    <a:pt x="679" y="583"/>
                  </a:lnTo>
                  <a:lnTo>
                    <a:pt x="682" y="566"/>
                  </a:lnTo>
                  <a:lnTo>
                    <a:pt x="684" y="548"/>
                  </a:lnTo>
                  <a:lnTo>
                    <a:pt x="685" y="531"/>
                  </a:lnTo>
                  <a:lnTo>
                    <a:pt x="686" y="514"/>
                  </a:lnTo>
                  <a:lnTo>
                    <a:pt x="686" y="342"/>
                  </a:lnTo>
                  <a:lnTo>
                    <a:pt x="686" y="342"/>
                  </a:lnTo>
                  <a:lnTo>
                    <a:pt x="685" y="325"/>
                  </a:lnTo>
                  <a:lnTo>
                    <a:pt x="684" y="306"/>
                  </a:lnTo>
                  <a:lnTo>
                    <a:pt x="682" y="290"/>
                  </a:lnTo>
                  <a:lnTo>
                    <a:pt x="679" y="273"/>
                  </a:lnTo>
                  <a:lnTo>
                    <a:pt x="675" y="257"/>
                  </a:lnTo>
                  <a:lnTo>
                    <a:pt x="670" y="240"/>
                  </a:lnTo>
                  <a:lnTo>
                    <a:pt x="665" y="224"/>
                  </a:lnTo>
                  <a:lnTo>
                    <a:pt x="659" y="208"/>
                  </a:lnTo>
                  <a:lnTo>
                    <a:pt x="652" y="193"/>
                  </a:lnTo>
                  <a:lnTo>
                    <a:pt x="644" y="179"/>
                  </a:lnTo>
                  <a:lnTo>
                    <a:pt x="636" y="164"/>
                  </a:lnTo>
                  <a:lnTo>
                    <a:pt x="627" y="150"/>
                  </a:lnTo>
                  <a:lnTo>
                    <a:pt x="617" y="137"/>
                  </a:lnTo>
                  <a:lnTo>
                    <a:pt x="607" y="124"/>
                  </a:lnTo>
                  <a:lnTo>
                    <a:pt x="596" y="112"/>
                  </a:lnTo>
                  <a:lnTo>
                    <a:pt x="586" y="99"/>
                  </a:lnTo>
                  <a:lnTo>
                    <a:pt x="574" y="88"/>
                  </a:lnTo>
                  <a:lnTo>
                    <a:pt x="561" y="77"/>
                  </a:lnTo>
                  <a:lnTo>
                    <a:pt x="548" y="68"/>
                  </a:lnTo>
                  <a:lnTo>
                    <a:pt x="535" y="58"/>
                  </a:lnTo>
                  <a:lnTo>
                    <a:pt x="521" y="48"/>
                  </a:lnTo>
                  <a:lnTo>
                    <a:pt x="506" y="41"/>
                  </a:lnTo>
                  <a:lnTo>
                    <a:pt x="492" y="33"/>
                  </a:lnTo>
                  <a:lnTo>
                    <a:pt x="477" y="26"/>
                  </a:lnTo>
                  <a:lnTo>
                    <a:pt x="460" y="20"/>
                  </a:lnTo>
                  <a:lnTo>
                    <a:pt x="445" y="15"/>
                  </a:lnTo>
                  <a:lnTo>
                    <a:pt x="428" y="10"/>
                  </a:lnTo>
                  <a:lnTo>
                    <a:pt x="412" y="6"/>
                  </a:lnTo>
                  <a:lnTo>
                    <a:pt x="395" y="3"/>
                  </a:lnTo>
                  <a:lnTo>
                    <a:pt x="378" y="1"/>
                  </a:lnTo>
                  <a:lnTo>
                    <a:pt x="360" y="0"/>
                  </a:lnTo>
                  <a:lnTo>
                    <a:pt x="343" y="0"/>
                  </a:lnTo>
                  <a:lnTo>
                    <a:pt x="343" y="0"/>
                  </a:lnTo>
                  <a:lnTo>
                    <a:pt x="343" y="0"/>
                  </a:lnTo>
                  <a:lnTo>
                    <a:pt x="325" y="0"/>
                  </a:lnTo>
                  <a:lnTo>
                    <a:pt x="308" y="1"/>
                  </a:lnTo>
                  <a:lnTo>
                    <a:pt x="291" y="3"/>
                  </a:lnTo>
                  <a:lnTo>
                    <a:pt x="274" y="6"/>
                  </a:lnTo>
                  <a:lnTo>
                    <a:pt x="257" y="10"/>
                  </a:lnTo>
                  <a:lnTo>
                    <a:pt x="241" y="15"/>
                  </a:lnTo>
                  <a:lnTo>
                    <a:pt x="225" y="20"/>
                  </a:lnTo>
                  <a:lnTo>
                    <a:pt x="210" y="26"/>
                  </a:lnTo>
                  <a:lnTo>
                    <a:pt x="195" y="33"/>
                  </a:lnTo>
                  <a:lnTo>
                    <a:pt x="180" y="41"/>
                  </a:lnTo>
                  <a:lnTo>
                    <a:pt x="166" y="48"/>
                  </a:lnTo>
                  <a:lnTo>
                    <a:pt x="152" y="58"/>
                  </a:lnTo>
                  <a:lnTo>
                    <a:pt x="138" y="68"/>
                  </a:lnTo>
                  <a:lnTo>
                    <a:pt x="125" y="77"/>
                  </a:lnTo>
                  <a:lnTo>
                    <a:pt x="113" y="88"/>
                  </a:lnTo>
                  <a:lnTo>
                    <a:pt x="101" y="99"/>
                  </a:lnTo>
                  <a:lnTo>
                    <a:pt x="89" y="112"/>
                  </a:lnTo>
                  <a:lnTo>
                    <a:pt x="78" y="124"/>
                  </a:lnTo>
                  <a:lnTo>
                    <a:pt x="68" y="137"/>
                  </a:lnTo>
                  <a:lnTo>
                    <a:pt x="59" y="150"/>
                  </a:lnTo>
                  <a:lnTo>
                    <a:pt x="50" y="164"/>
                  </a:lnTo>
                  <a:lnTo>
                    <a:pt x="41" y="179"/>
                  </a:lnTo>
                  <a:lnTo>
                    <a:pt x="34" y="193"/>
                  </a:lnTo>
                  <a:lnTo>
                    <a:pt x="27" y="208"/>
                  </a:lnTo>
                  <a:lnTo>
                    <a:pt x="21" y="224"/>
                  </a:lnTo>
                  <a:lnTo>
                    <a:pt x="16" y="240"/>
                  </a:lnTo>
                  <a:lnTo>
                    <a:pt x="11" y="257"/>
                  </a:lnTo>
                  <a:lnTo>
                    <a:pt x="7" y="273"/>
                  </a:lnTo>
                  <a:lnTo>
                    <a:pt x="4" y="290"/>
                  </a:lnTo>
                  <a:lnTo>
                    <a:pt x="1" y="306"/>
                  </a:lnTo>
                  <a:lnTo>
                    <a:pt x="0" y="325"/>
                  </a:lnTo>
                  <a:lnTo>
                    <a:pt x="0" y="342"/>
                  </a:lnTo>
                  <a:lnTo>
                    <a:pt x="0" y="514"/>
                  </a:lnTo>
                  <a:lnTo>
                    <a:pt x="0" y="514"/>
                  </a:lnTo>
                  <a:lnTo>
                    <a:pt x="0" y="531"/>
                  </a:lnTo>
                  <a:lnTo>
                    <a:pt x="1" y="548"/>
                  </a:lnTo>
                  <a:lnTo>
                    <a:pt x="4" y="566"/>
                  </a:lnTo>
                  <a:lnTo>
                    <a:pt x="7" y="583"/>
                  </a:lnTo>
                  <a:lnTo>
                    <a:pt x="11" y="599"/>
                  </a:lnTo>
                  <a:lnTo>
                    <a:pt x="16" y="615"/>
                  </a:lnTo>
                  <a:lnTo>
                    <a:pt x="21" y="631"/>
                  </a:lnTo>
                  <a:lnTo>
                    <a:pt x="27" y="647"/>
                  </a:lnTo>
                  <a:lnTo>
                    <a:pt x="34" y="662"/>
                  </a:lnTo>
                  <a:lnTo>
                    <a:pt x="41" y="677"/>
                  </a:lnTo>
                  <a:lnTo>
                    <a:pt x="50" y="691"/>
                  </a:lnTo>
                  <a:lnTo>
                    <a:pt x="59" y="705"/>
                  </a:lnTo>
                  <a:lnTo>
                    <a:pt x="68" y="719"/>
                  </a:lnTo>
                  <a:lnTo>
                    <a:pt x="78" y="732"/>
                  </a:lnTo>
                  <a:lnTo>
                    <a:pt x="89" y="744"/>
                  </a:lnTo>
                  <a:lnTo>
                    <a:pt x="101" y="756"/>
                  </a:lnTo>
                  <a:lnTo>
                    <a:pt x="113" y="768"/>
                  </a:lnTo>
                  <a:lnTo>
                    <a:pt x="125" y="778"/>
                  </a:lnTo>
                  <a:lnTo>
                    <a:pt x="138" y="788"/>
                  </a:lnTo>
                  <a:lnTo>
                    <a:pt x="152" y="798"/>
                  </a:lnTo>
                  <a:lnTo>
                    <a:pt x="166" y="806"/>
                  </a:lnTo>
                  <a:lnTo>
                    <a:pt x="180" y="815"/>
                  </a:lnTo>
                  <a:lnTo>
                    <a:pt x="195" y="823"/>
                  </a:lnTo>
                  <a:lnTo>
                    <a:pt x="210" y="829"/>
                  </a:lnTo>
                  <a:lnTo>
                    <a:pt x="225" y="836"/>
                  </a:lnTo>
                  <a:lnTo>
                    <a:pt x="241" y="841"/>
                  </a:lnTo>
                  <a:lnTo>
                    <a:pt x="257" y="845"/>
                  </a:lnTo>
                  <a:lnTo>
                    <a:pt x="274" y="850"/>
                  </a:lnTo>
                  <a:lnTo>
                    <a:pt x="291" y="852"/>
                  </a:lnTo>
                  <a:lnTo>
                    <a:pt x="308" y="854"/>
                  </a:lnTo>
                  <a:lnTo>
                    <a:pt x="325" y="856"/>
                  </a:lnTo>
                  <a:lnTo>
                    <a:pt x="343" y="856"/>
                  </a:lnTo>
                  <a:lnTo>
                    <a:pt x="343" y="85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3" name="Freeform 43">
              <a:extLst>
                <a:ext uri="{FF2B5EF4-FFF2-40B4-BE49-F238E27FC236}">
                  <a16:creationId xmlns:a16="http://schemas.microsoft.com/office/drawing/2014/main" id="{323B897B-450E-4314-A24F-1AFF0EB70469}"/>
                </a:ext>
              </a:extLst>
            </p:cNvPr>
            <p:cNvSpPr>
              <a:spLocks/>
            </p:cNvSpPr>
            <p:nvPr/>
          </p:nvSpPr>
          <p:spPr bwMode="auto">
            <a:xfrm>
              <a:off x="1919288" y="533400"/>
              <a:ext cx="508000" cy="185738"/>
            </a:xfrm>
            <a:custGeom>
              <a:avLst/>
              <a:gdLst>
                <a:gd name="T0" fmla="*/ 1239 w 1281"/>
                <a:gd name="T1" fmla="*/ 467 h 467"/>
                <a:gd name="T2" fmla="*/ 1248 w 1281"/>
                <a:gd name="T3" fmla="*/ 466 h 467"/>
                <a:gd name="T4" fmla="*/ 1264 w 1281"/>
                <a:gd name="T5" fmla="*/ 458 h 467"/>
                <a:gd name="T6" fmla="*/ 1276 w 1281"/>
                <a:gd name="T7" fmla="*/ 446 h 467"/>
                <a:gd name="T8" fmla="*/ 1281 w 1281"/>
                <a:gd name="T9" fmla="*/ 429 h 467"/>
                <a:gd name="T10" fmla="*/ 1281 w 1281"/>
                <a:gd name="T11" fmla="*/ 420 h 467"/>
                <a:gd name="T12" fmla="*/ 1276 w 1281"/>
                <a:gd name="T13" fmla="*/ 380 h 467"/>
                <a:gd name="T14" fmla="*/ 1267 w 1281"/>
                <a:gd name="T15" fmla="*/ 342 h 467"/>
                <a:gd name="T16" fmla="*/ 1254 w 1281"/>
                <a:gd name="T17" fmla="*/ 304 h 467"/>
                <a:gd name="T18" fmla="*/ 1239 w 1281"/>
                <a:gd name="T19" fmla="*/ 267 h 467"/>
                <a:gd name="T20" fmla="*/ 1222 w 1281"/>
                <a:gd name="T21" fmla="*/ 233 h 467"/>
                <a:gd name="T22" fmla="*/ 1200 w 1281"/>
                <a:gd name="T23" fmla="*/ 200 h 467"/>
                <a:gd name="T24" fmla="*/ 1177 w 1281"/>
                <a:gd name="T25" fmla="*/ 169 h 467"/>
                <a:gd name="T26" fmla="*/ 1152 w 1281"/>
                <a:gd name="T27" fmla="*/ 140 h 467"/>
                <a:gd name="T28" fmla="*/ 1123 w 1281"/>
                <a:gd name="T29" fmla="*/ 113 h 467"/>
                <a:gd name="T30" fmla="*/ 1093 w 1281"/>
                <a:gd name="T31" fmla="*/ 89 h 467"/>
                <a:gd name="T32" fmla="*/ 1062 w 1281"/>
                <a:gd name="T33" fmla="*/ 66 h 467"/>
                <a:gd name="T34" fmla="*/ 1027 w 1281"/>
                <a:gd name="T35" fmla="*/ 48 h 467"/>
                <a:gd name="T36" fmla="*/ 992 w 1281"/>
                <a:gd name="T37" fmla="*/ 31 h 467"/>
                <a:gd name="T38" fmla="*/ 955 w 1281"/>
                <a:gd name="T39" fmla="*/ 18 h 467"/>
                <a:gd name="T40" fmla="*/ 916 w 1281"/>
                <a:gd name="T41" fmla="*/ 7 h 467"/>
                <a:gd name="T42" fmla="*/ 877 w 1281"/>
                <a:gd name="T43" fmla="*/ 0 h 467"/>
                <a:gd name="T44" fmla="*/ 851 w 1281"/>
                <a:gd name="T45" fmla="*/ 18 h 467"/>
                <a:gd name="T46" fmla="*/ 797 w 1281"/>
                <a:gd name="T47" fmla="*/ 48 h 467"/>
                <a:gd name="T48" fmla="*/ 768 w 1281"/>
                <a:gd name="T49" fmla="*/ 60 h 467"/>
                <a:gd name="T50" fmla="*/ 737 w 1281"/>
                <a:gd name="T51" fmla="*/ 68 h 467"/>
                <a:gd name="T52" fmla="*/ 706 w 1281"/>
                <a:gd name="T53" fmla="*/ 76 h 467"/>
                <a:gd name="T54" fmla="*/ 674 w 1281"/>
                <a:gd name="T55" fmla="*/ 79 h 467"/>
                <a:gd name="T56" fmla="*/ 641 w 1281"/>
                <a:gd name="T57" fmla="*/ 81 h 467"/>
                <a:gd name="T58" fmla="*/ 625 w 1281"/>
                <a:gd name="T59" fmla="*/ 80 h 467"/>
                <a:gd name="T60" fmla="*/ 592 w 1281"/>
                <a:gd name="T61" fmla="*/ 78 h 467"/>
                <a:gd name="T62" fmla="*/ 560 w 1281"/>
                <a:gd name="T63" fmla="*/ 73 h 467"/>
                <a:gd name="T64" fmla="*/ 529 w 1281"/>
                <a:gd name="T65" fmla="*/ 64 h 467"/>
                <a:gd name="T66" fmla="*/ 499 w 1281"/>
                <a:gd name="T67" fmla="*/ 54 h 467"/>
                <a:gd name="T68" fmla="*/ 457 w 1281"/>
                <a:gd name="T69" fmla="*/ 34 h 467"/>
                <a:gd name="T70" fmla="*/ 405 w 1281"/>
                <a:gd name="T71" fmla="*/ 0 h 467"/>
                <a:gd name="T72" fmla="*/ 385 w 1281"/>
                <a:gd name="T73" fmla="*/ 2 h 467"/>
                <a:gd name="T74" fmla="*/ 346 w 1281"/>
                <a:gd name="T75" fmla="*/ 12 h 467"/>
                <a:gd name="T76" fmla="*/ 308 w 1281"/>
                <a:gd name="T77" fmla="*/ 24 h 467"/>
                <a:gd name="T78" fmla="*/ 271 w 1281"/>
                <a:gd name="T79" fmla="*/ 39 h 467"/>
                <a:gd name="T80" fmla="*/ 237 w 1281"/>
                <a:gd name="T81" fmla="*/ 56 h 467"/>
                <a:gd name="T82" fmla="*/ 204 w 1281"/>
                <a:gd name="T83" fmla="*/ 77 h 467"/>
                <a:gd name="T84" fmla="*/ 173 w 1281"/>
                <a:gd name="T85" fmla="*/ 101 h 467"/>
                <a:gd name="T86" fmla="*/ 144 w 1281"/>
                <a:gd name="T87" fmla="*/ 126 h 467"/>
                <a:gd name="T88" fmla="*/ 117 w 1281"/>
                <a:gd name="T89" fmla="*/ 154 h 467"/>
                <a:gd name="T90" fmla="*/ 92 w 1281"/>
                <a:gd name="T91" fmla="*/ 184 h 467"/>
                <a:gd name="T92" fmla="*/ 71 w 1281"/>
                <a:gd name="T93" fmla="*/ 216 h 467"/>
                <a:gd name="T94" fmla="*/ 51 w 1281"/>
                <a:gd name="T95" fmla="*/ 250 h 467"/>
                <a:gd name="T96" fmla="*/ 35 w 1281"/>
                <a:gd name="T97" fmla="*/ 285 h 467"/>
                <a:gd name="T98" fmla="*/ 21 w 1281"/>
                <a:gd name="T99" fmla="*/ 322 h 467"/>
                <a:gd name="T100" fmla="*/ 10 w 1281"/>
                <a:gd name="T101" fmla="*/ 361 h 467"/>
                <a:gd name="T102" fmla="*/ 2 w 1281"/>
                <a:gd name="T103" fmla="*/ 400 h 467"/>
                <a:gd name="T104" fmla="*/ 0 w 1281"/>
                <a:gd name="T105" fmla="*/ 420 h 467"/>
                <a:gd name="T106" fmla="*/ 2 w 1281"/>
                <a:gd name="T107" fmla="*/ 438 h 467"/>
                <a:gd name="T108" fmla="*/ 11 w 1281"/>
                <a:gd name="T109" fmla="*/ 453 h 467"/>
                <a:gd name="T110" fmla="*/ 25 w 1281"/>
                <a:gd name="T111" fmla="*/ 463 h 467"/>
                <a:gd name="T112" fmla="*/ 44 w 1281"/>
                <a:gd name="T113" fmla="*/ 467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1" h="467">
                  <a:moveTo>
                    <a:pt x="44" y="467"/>
                  </a:moveTo>
                  <a:lnTo>
                    <a:pt x="1239" y="467"/>
                  </a:lnTo>
                  <a:lnTo>
                    <a:pt x="1239" y="467"/>
                  </a:lnTo>
                  <a:lnTo>
                    <a:pt x="1248" y="466"/>
                  </a:lnTo>
                  <a:lnTo>
                    <a:pt x="1256" y="463"/>
                  </a:lnTo>
                  <a:lnTo>
                    <a:pt x="1264" y="458"/>
                  </a:lnTo>
                  <a:lnTo>
                    <a:pt x="1270" y="453"/>
                  </a:lnTo>
                  <a:lnTo>
                    <a:pt x="1276" y="446"/>
                  </a:lnTo>
                  <a:lnTo>
                    <a:pt x="1279" y="438"/>
                  </a:lnTo>
                  <a:lnTo>
                    <a:pt x="1281" y="429"/>
                  </a:lnTo>
                  <a:lnTo>
                    <a:pt x="1281" y="420"/>
                  </a:lnTo>
                  <a:lnTo>
                    <a:pt x="1281" y="420"/>
                  </a:lnTo>
                  <a:lnTo>
                    <a:pt x="1279" y="400"/>
                  </a:lnTo>
                  <a:lnTo>
                    <a:pt x="1276" y="380"/>
                  </a:lnTo>
                  <a:lnTo>
                    <a:pt x="1271" y="361"/>
                  </a:lnTo>
                  <a:lnTo>
                    <a:pt x="1267" y="342"/>
                  </a:lnTo>
                  <a:lnTo>
                    <a:pt x="1261" y="322"/>
                  </a:lnTo>
                  <a:lnTo>
                    <a:pt x="1254" y="304"/>
                  </a:lnTo>
                  <a:lnTo>
                    <a:pt x="1248" y="285"/>
                  </a:lnTo>
                  <a:lnTo>
                    <a:pt x="1239" y="267"/>
                  </a:lnTo>
                  <a:lnTo>
                    <a:pt x="1230" y="250"/>
                  </a:lnTo>
                  <a:lnTo>
                    <a:pt x="1222" y="233"/>
                  </a:lnTo>
                  <a:lnTo>
                    <a:pt x="1211" y="216"/>
                  </a:lnTo>
                  <a:lnTo>
                    <a:pt x="1200" y="200"/>
                  </a:lnTo>
                  <a:lnTo>
                    <a:pt x="1189" y="184"/>
                  </a:lnTo>
                  <a:lnTo>
                    <a:pt x="1177" y="169"/>
                  </a:lnTo>
                  <a:lnTo>
                    <a:pt x="1164" y="154"/>
                  </a:lnTo>
                  <a:lnTo>
                    <a:pt x="1152" y="140"/>
                  </a:lnTo>
                  <a:lnTo>
                    <a:pt x="1137" y="126"/>
                  </a:lnTo>
                  <a:lnTo>
                    <a:pt x="1123" y="113"/>
                  </a:lnTo>
                  <a:lnTo>
                    <a:pt x="1108" y="101"/>
                  </a:lnTo>
                  <a:lnTo>
                    <a:pt x="1093" y="89"/>
                  </a:lnTo>
                  <a:lnTo>
                    <a:pt x="1078" y="77"/>
                  </a:lnTo>
                  <a:lnTo>
                    <a:pt x="1062" y="66"/>
                  </a:lnTo>
                  <a:lnTo>
                    <a:pt x="1045" y="56"/>
                  </a:lnTo>
                  <a:lnTo>
                    <a:pt x="1027" y="48"/>
                  </a:lnTo>
                  <a:lnTo>
                    <a:pt x="1010" y="39"/>
                  </a:lnTo>
                  <a:lnTo>
                    <a:pt x="992" y="31"/>
                  </a:lnTo>
                  <a:lnTo>
                    <a:pt x="973" y="24"/>
                  </a:lnTo>
                  <a:lnTo>
                    <a:pt x="955" y="18"/>
                  </a:lnTo>
                  <a:lnTo>
                    <a:pt x="936" y="12"/>
                  </a:lnTo>
                  <a:lnTo>
                    <a:pt x="916" y="7"/>
                  </a:lnTo>
                  <a:lnTo>
                    <a:pt x="897" y="2"/>
                  </a:lnTo>
                  <a:lnTo>
                    <a:pt x="877" y="0"/>
                  </a:lnTo>
                  <a:lnTo>
                    <a:pt x="877" y="0"/>
                  </a:lnTo>
                  <a:lnTo>
                    <a:pt x="851" y="18"/>
                  </a:lnTo>
                  <a:lnTo>
                    <a:pt x="824" y="34"/>
                  </a:lnTo>
                  <a:lnTo>
                    <a:pt x="797" y="48"/>
                  </a:lnTo>
                  <a:lnTo>
                    <a:pt x="782" y="54"/>
                  </a:lnTo>
                  <a:lnTo>
                    <a:pt x="768" y="60"/>
                  </a:lnTo>
                  <a:lnTo>
                    <a:pt x="753" y="64"/>
                  </a:lnTo>
                  <a:lnTo>
                    <a:pt x="737" y="68"/>
                  </a:lnTo>
                  <a:lnTo>
                    <a:pt x="722" y="73"/>
                  </a:lnTo>
                  <a:lnTo>
                    <a:pt x="706" y="76"/>
                  </a:lnTo>
                  <a:lnTo>
                    <a:pt x="690" y="78"/>
                  </a:lnTo>
                  <a:lnTo>
                    <a:pt x="674" y="79"/>
                  </a:lnTo>
                  <a:lnTo>
                    <a:pt x="657" y="80"/>
                  </a:lnTo>
                  <a:lnTo>
                    <a:pt x="641" y="81"/>
                  </a:lnTo>
                  <a:lnTo>
                    <a:pt x="641" y="81"/>
                  </a:lnTo>
                  <a:lnTo>
                    <a:pt x="625" y="80"/>
                  </a:lnTo>
                  <a:lnTo>
                    <a:pt x="608" y="79"/>
                  </a:lnTo>
                  <a:lnTo>
                    <a:pt x="592" y="78"/>
                  </a:lnTo>
                  <a:lnTo>
                    <a:pt x="576" y="76"/>
                  </a:lnTo>
                  <a:lnTo>
                    <a:pt x="560" y="73"/>
                  </a:lnTo>
                  <a:lnTo>
                    <a:pt x="545" y="68"/>
                  </a:lnTo>
                  <a:lnTo>
                    <a:pt x="529" y="64"/>
                  </a:lnTo>
                  <a:lnTo>
                    <a:pt x="514" y="60"/>
                  </a:lnTo>
                  <a:lnTo>
                    <a:pt x="499" y="54"/>
                  </a:lnTo>
                  <a:lnTo>
                    <a:pt x="485" y="48"/>
                  </a:lnTo>
                  <a:lnTo>
                    <a:pt x="457" y="34"/>
                  </a:lnTo>
                  <a:lnTo>
                    <a:pt x="430" y="18"/>
                  </a:lnTo>
                  <a:lnTo>
                    <a:pt x="405" y="0"/>
                  </a:lnTo>
                  <a:lnTo>
                    <a:pt x="405" y="0"/>
                  </a:lnTo>
                  <a:lnTo>
                    <a:pt x="385" y="2"/>
                  </a:lnTo>
                  <a:lnTo>
                    <a:pt x="365" y="7"/>
                  </a:lnTo>
                  <a:lnTo>
                    <a:pt x="346" y="12"/>
                  </a:lnTo>
                  <a:lnTo>
                    <a:pt x="326" y="18"/>
                  </a:lnTo>
                  <a:lnTo>
                    <a:pt x="308" y="24"/>
                  </a:lnTo>
                  <a:lnTo>
                    <a:pt x="290" y="31"/>
                  </a:lnTo>
                  <a:lnTo>
                    <a:pt x="271" y="39"/>
                  </a:lnTo>
                  <a:lnTo>
                    <a:pt x="254" y="48"/>
                  </a:lnTo>
                  <a:lnTo>
                    <a:pt x="237" y="56"/>
                  </a:lnTo>
                  <a:lnTo>
                    <a:pt x="221" y="66"/>
                  </a:lnTo>
                  <a:lnTo>
                    <a:pt x="204" y="77"/>
                  </a:lnTo>
                  <a:lnTo>
                    <a:pt x="188" y="89"/>
                  </a:lnTo>
                  <a:lnTo>
                    <a:pt x="173" y="101"/>
                  </a:lnTo>
                  <a:lnTo>
                    <a:pt x="158" y="113"/>
                  </a:lnTo>
                  <a:lnTo>
                    <a:pt x="144" y="126"/>
                  </a:lnTo>
                  <a:lnTo>
                    <a:pt x="130" y="140"/>
                  </a:lnTo>
                  <a:lnTo>
                    <a:pt x="117" y="154"/>
                  </a:lnTo>
                  <a:lnTo>
                    <a:pt x="104" y="169"/>
                  </a:lnTo>
                  <a:lnTo>
                    <a:pt x="92" y="184"/>
                  </a:lnTo>
                  <a:lnTo>
                    <a:pt x="81" y="200"/>
                  </a:lnTo>
                  <a:lnTo>
                    <a:pt x="71" y="216"/>
                  </a:lnTo>
                  <a:lnTo>
                    <a:pt x="61" y="233"/>
                  </a:lnTo>
                  <a:lnTo>
                    <a:pt x="51" y="250"/>
                  </a:lnTo>
                  <a:lnTo>
                    <a:pt x="42" y="267"/>
                  </a:lnTo>
                  <a:lnTo>
                    <a:pt x="35" y="285"/>
                  </a:lnTo>
                  <a:lnTo>
                    <a:pt x="27" y="304"/>
                  </a:lnTo>
                  <a:lnTo>
                    <a:pt x="21" y="322"/>
                  </a:lnTo>
                  <a:lnTo>
                    <a:pt x="15" y="342"/>
                  </a:lnTo>
                  <a:lnTo>
                    <a:pt x="10" y="361"/>
                  </a:lnTo>
                  <a:lnTo>
                    <a:pt x="6" y="380"/>
                  </a:lnTo>
                  <a:lnTo>
                    <a:pt x="2" y="400"/>
                  </a:lnTo>
                  <a:lnTo>
                    <a:pt x="0" y="420"/>
                  </a:lnTo>
                  <a:lnTo>
                    <a:pt x="0" y="420"/>
                  </a:lnTo>
                  <a:lnTo>
                    <a:pt x="0" y="429"/>
                  </a:lnTo>
                  <a:lnTo>
                    <a:pt x="2" y="438"/>
                  </a:lnTo>
                  <a:lnTo>
                    <a:pt x="7" y="446"/>
                  </a:lnTo>
                  <a:lnTo>
                    <a:pt x="11" y="453"/>
                  </a:lnTo>
                  <a:lnTo>
                    <a:pt x="18" y="458"/>
                  </a:lnTo>
                  <a:lnTo>
                    <a:pt x="25" y="463"/>
                  </a:lnTo>
                  <a:lnTo>
                    <a:pt x="34" y="466"/>
                  </a:lnTo>
                  <a:lnTo>
                    <a:pt x="44" y="467"/>
                  </a:lnTo>
                  <a:lnTo>
                    <a:pt x="44" y="46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4" name="Group 13">
            <a:extLst>
              <a:ext uri="{FF2B5EF4-FFF2-40B4-BE49-F238E27FC236}">
                <a16:creationId xmlns:a16="http://schemas.microsoft.com/office/drawing/2014/main" id="{9BA33571-04C1-4C66-A4C3-F31AD6652D97}"/>
              </a:ext>
            </a:extLst>
          </p:cNvPr>
          <p:cNvGrpSpPr>
            <a:grpSpLocks/>
          </p:cNvGrpSpPr>
          <p:nvPr/>
        </p:nvGrpSpPr>
        <p:grpSpPr>
          <a:xfrm>
            <a:off x="5322661" y="2278387"/>
            <a:ext cx="274320" cy="274320"/>
            <a:chOff x="4944318" y="2356597"/>
            <a:chExt cx="483191" cy="435820"/>
          </a:xfrm>
        </p:grpSpPr>
        <p:sp>
          <p:nvSpPr>
            <p:cNvPr id="15" name="Freeform 102">
              <a:extLst>
                <a:ext uri="{FF2B5EF4-FFF2-40B4-BE49-F238E27FC236}">
                  <a16:creationId xmlns:a16="http://schemas.microsoft.com/office/drawing/2014/main" id="{212CD705-9770-4FF9-A6AA-3E072B33F216}"/>
                </a:ext>
              </a:extLst>
            </p:cNvPr>
            <p:cNvSpPr>
              <a:spLocks/>
            </p:cNvSpPr>
            <p:nvPr/>
          </p:nvSpPr>
          <p:spPr bwMode="auto">
            <a:xfrm>
              <a:off x="4975899" y="2691357"/>
              <a:ext cx="420029" cy="101060"/>
            </a:xfrm>
            <a:custGeom>
              <a:avLst/>
              <a:gdLst>
                <a:gd name="T0" fmla="*/ 4 w 266"/>
                <a:gd name="T1" fmla="*/ 0 h 65"/>
                <a:gd name="T2" fmla="*/ 4 w 266"/>
                <a:gd name="T3" fmla="*/ 0 h 65"/>
                <a:gd name="T4" fmla="*/ 1 w 266"/>
                <a:gd name="T5" fmla="*/ 2 h 65"/>
                <a:gd name="T6" fmla="*/ 0 w 266"/>
                <a:gd name="T7" fmla="*/ 6 h 65"/>
                <a:gd name="T8" fmla="*/ 0 w 266"/>
                <a:gd name="T9" fmla="*/ 59 h 65"/>
                <a:gd name="T10" fmla="*/ 0 w 266"/>
                <a:gd name="T11" fmla="*/ 59 h 65"/>
                <a:gd name="T12" fmla="*/ 1 w 266"/>
                <a:gd name="T13" fmla="*/ 63 h 65"/>
                <a:gd name="T14" fmla="*/ 4 w 266"/>
                <a:gd name="T15" fmla="*/ 65 h 65"/>
                <a:gd name="T16" fmla="*/ 260 w 266"/>
                <a:gd name="T17" fmla="*/ 65 h 65"/>
                <a:gd name="T18" fmla="*/ 260 w 266"/>
                <a:gd name="T19" fmla="*/ 65 h 65"/>
                <a:gd name="T20" fmla="*/ 264 w 266"/>
                <a:gd name="T21" fmla="*/ 63 h 65"/>
                <a:gd name="T22" fmla="*/ 266 w 266"/>
                <a:gd name="T23" fmla="*/ 59 h 65"/>
                <a:gd name="T24" fmla="*/ 266 w 266"/>
                <a:gd name="T25" fmla="*/ 6 h 65"/>
                <a:gd name="T26" fmla="*/ 266 w 266"/>
                <a:gd name="T27" fmla="*/ 6 h 65"/>
                <a:gd name="T28" fmla="*/ 264 w 266"/>
                <a:gd name="T29" fmla="*/ 2 h 65"/>
                <a:gd name="T30" fmla="*/ 260 w 266"/>
                <a:gd name="T31" fmla="*/ 0 h 65"/>
                <a:gd name="T32" fmla="*/ 157 w 266"/>
                <a:gd name="T33" fmla="*/ 0 h 65"/>
                <a:gd name="T34" fmla="*/ 157 w 266"/>
                <a:gd name="T35" fmla="*/ 10 h 65"/>
                <a:gd name="T36" fmla="*/ 157 w 266"/>
                <a:gd name="T37" fmla="*/ 10 h 65"/>
                <a:gd name="T38" fmla="*/ 156 w 266"/>
                <a:gd name="T39" fmla="*/ 14 h 65"/>
                <a:gd name="T40" fmla="*/ 152 w 266"/>
                <a:gd name="T41" fmla="*/ 15 h 65"/>
                <a:gd name="T42" fmla="*/ 113 w 266"/>
                <a:gd name="T43" fmla="*/ 15 h 65"/>
                <a:gd name="T44" fmla="*/ 113 w 266"/>
                <a:gd name="T45" fmla="*/ 15 h 65"/>
                <a:gd name="T46" fmla="*/ 109 w 266"/>
                <a:gd name="T47" fmla="*/ 14 h 65"/>
                <a:gd name="T48" fmla="*/ 107 w 266"/>
                <a:gd name="T49" fmla="*/ 10 h 65"/>
                <a:gd name="T50" fmla="*/ 107 w 266"/>
                <a:gd name="T51" fmla="*/ 0 h 65"/>
                <a:gd name="T52" fmla="*/ 4 w 266"/>
                <a:gd name="T5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66" h="65">
                  <a:moveTo>
                    <a:pt x="4" y="0"/>
                  </a:moveTo>
                  <a:lnTo>
                    <a:pt x="4" y="0"/>
                  </a:lnTo>
                  <a:lnTo>
                    <a:pt x="1" y="2"/>
                  </a:lnTo>
                  <a:lnTo>
                    <a:pt x="0" y="6"/>
                  </a:lnTo>
                  <a:lnTo>
                    <a:pt x="0" y="59"/>
                  </a:lnTo>
                  <a:lnTo>
                    <a:pt x="0" y="59"/>
                  </a:lnTo>
                  <a:lnTo>
                    <a:pt x="1" y="63"/>
                  </a:lnTo>
                  <a:lnTo>
                    <a:pt x="4" y="65"/>
                  </a:lnTo>
                  <a:lnTo>
                    <a:pt x="260" y="65"/>
                  </a:lnTo>
                  <a:lnTo>
                    <a:pt x="260" y="65"/>
                  </a:lnTo>
                  <a:lnTo>
                    <a:pt x="264" y="63"/>
                  </a:lnTo>
                  <a:lnTo>
                    <a:pt x="266" y="59"/>
                  </a:lnTo>
                  <a:lnTo>
                    <a:pt x="266" y="6"/>
                  </a:lnTo>
                  <a:lnTo>
                    <a:pt x="266" y="6"/>
                  </a:lnTo>
                  <a:lnTo>
                    <a:pt x="264" y="2"/>
                  </a:lnTo>
                  <a:lnTo>
                    <a:pt x="260" y="0"/>
                  </a:lnTo>
                  <a:lnTo>
                    <a:pt x="157" y="0"/>
                  </a:lnTo>
                  <a:lnTo>
                    <a:pt x="157" y="10"/>
                  </a:lnTo>
                  <a:lnTo>
                    <a:pt x="157" y="10"/>
                  </a:lnTo>
                  <a:lnTo>
                    <a:pt x="156" y="14"/>
                  </a:lnTo>
                  <a:lnTo>
                    <a:pt x="152" y="15"/>
                  </a:lnTo>
                  <a:lnTo>
                    <a:pt x="113" y="15"/>
                  </a:lnTo>
                  <a:lnTo>
                    <a:pt x="113" y="15"/>
                  </a:lnTo>
                  <a:lnTo>
                    <a:pt x="109" y="14"/>
                  </a:lnTo>
                  <a:lnTo>
                    <a:pt x="107" y="10"/>
                  </a:lnTo>
                  <a:lnTo>
                    <a:pt x="107" y="0"/>
                  </a:lnTo>
                  <a:lnTo>
                    <a:pt x="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6" name="Freeform 103">
              <a:extLst>
                <a:ext uri="{FF2B5EF4-FFF2-40B4-BE49-F238E27FC236}">
                  <a16:creationId xmlns:a16="http://schemas.microsoft.com/office/drawing/2014/main" id="{744FA104-BCB9-4821-87F2-3145310175A5}"/>
                </a:ext>
              </a:extLst>
            </p:cNvPr>
            <p:cNvSpPr>
              <a:spLocks noEditPoints="1"/>
            </p:cNvSpPr>
            <p:nvPr/>
          </p:nvSpPr>
          <p:spPr bwMode="auto">
            <a:xfrm>
              <a:off x="4944318" y="2356597"/>
              <a:ext cx="483191" cy="318970"/>
            </a:xfrm>
            <a:custGeom>
              <a:avLst/>
              <a:gdLst>
                <a:gd name="T0" fmla="*/ 301 w 306"/>
                <a:gd name="T1" fmla="*/ 30 h 203"/>
                <a:gd name="T2" fmla="*/ 207 w 306"/>
                <a:gd name="T3" fmla="*/ 30 h 203"/>
                <a:gd name="T4" fmla="*/ 207 w 306"/>
                <a:gd name="T5" fmla="*/ 6 h 203"/>
                <a:gd name="T6" fmla="*/ 207 w 306"/>
                <a:gd name="T7" fmla="*/ 6 h 203"/>
                <a:gd name="T8" fmla="*/ 205 w 306"/>
                <a:gd name="T9" fmla="*/ 1 h 203"/>
                <a:gd name="T10" fmla="*/ 201 w 306"/>
                <a:gd name="T11" fmla="*/ 0 h 203"/>
                <a:gd name="T12" fmla="*/ 103 w 306"/>
                <a:gd name="T13" fmla="*/ 0 h 203"/>
                <a:gd name="T14" fmla="*/ 103 w 306"/>
                <a:gd name="T15" fmla="*/ 0 h 203"/>
                <a:gd name="T16" fmla="*/ 99 w 306"/>
                <a:gd name="T17" fmla="*/ 1 h 203"/>
                <a:gd name="T18" fmla="*/ 98 w 306"/>
                <a:gd name="T19" fmla="*/ 6 h 203"/>
                <a:gd name="T20" fmla="*/ 98 w 306"/>
                <a:gd name="T21" fmla="*/ 30 h 203"/>
                <a:gd name="T22" fmla="*/ 5 w 306"/>
                <a:gd name="T23" fmla="*/ 30 h 203"/>
                <a:gd name="T24" fmla="*/ 5 w 306"/>
                <a:gd name="T25" fmla="*/ 30 h 203"/>
                <a:gd name="T26" fmla="*/ 1 w 306"/>
                <a:gd name="T27" fmla="*/ 31 h 203"/>
                <a:gd name="T28" fmla="*/ 0 w 306"/>
                <a:gd name="T29" fmla="*/ 35 h 203"/>
                <a:gd name="T30" fmla="*/ 0 w 306"/>
                <a:gd name="T31" fmla="*/ 198 h 203"/>
                <a:gd name="T32" fmla="*/ 0 w 306"/>
                <a:gd name="T33" fmla="*/ 198 h 203"/>
                <a:gd name="T34" fmla="*/ 1 w 306"/>
                <a:gd name="T35" fmla="*/ 200 h 203"/>
                <a:gd name="T36" fmla="*/ 5 w 306"/>
                <a:gd name="T37" fmla="*/ 203 h 203"/>
                <a:gd name="T38" fmla="*/ 127 w 306"/>
                <a:gd name="T39" fmla="*/ 203 h 203"/>
                <a:gd name="T40" fmla="*/ 127 w 306"/>
                <a:gd name="T41" fmla="*/ 183 h 203"/>
                <a:gd name="T42" fmla="*/ 127 w 306"/>
                <a:gd name="T43" fmla="*/ 183 h 203"/>
                <a:gd name="T44" fmla="*/ 129 w 306"/>
                <a:gd name="T45" fmla="*/ 179 h 203"/>
                <a:gd name="T46" fmla="*/ 133 w 306"/>
                <a:gd name="T47" fmla="*/ 177 h 203"/>
                <a:gd name="T48" fmla="*/ 172 w 306"/>
                <a:gd name="T49" fmla="*/ 177 h 203"/>
                <a:gd name="T50" fmla="*/ 172 w 306"/>
                <a:gd name="T51" fmla="*/ 177 h 203"/>
                <a:gd name="T52" fmla="*/ 176 w 306"/>
                <a:gd name="T53" fmla="*/ 179 h 203"/>
                <a:gd name="T54" fmla="*/ 177 w 306"/>
                <a:gd name="T55" fmla="*/ 183 h 203"/>
                <a:gd name="T56" fmla="*/ 177 w 306"/>
                <a:gd name="T57" fmla="*/ 203 h 203"/>
                <a:gd name="T58" fmla="*/ 301 w 306"/>
                <a:gd name="T59" fmla="*/ 203 h 203"/>
                <a:gd name="T60" fmla="*/ 301 w 306"/>
                <a:gd name="T61" fmla="*/ 203 h 203"/>
                <a:gd name="T62" fmla="*/ 303 w 306"/>
                <a:gd name="T63" fmla="*/ 200 h 203"/>
                <a:gd name="T64" fmla="*/ 306 w 306"/>
                <a:gd name="T65" fmla="*/ 198 h 203"/>
                <a:gd name="T66" fmla="*/ 306 w 306"/>
                <a:gd name="T67" fmla="*/ 35 h 203"/>
                <a:gd name="T68" fmla="*/ 306 w 306"/>
                <a:gd name="T69" fmla="*/ 35 h 203"/>
                <a:gd name="T70" fmla="*/ 303 w 306"/>
                <a:gd name="T71" fmla="*/ 31 h 203"/>
                <a:gd name="T72" fmla="*/ 301 w 306"/>
                <a:gd name="T73" fmla="*/ 30 h 203"/>
                <a:gd name="T74" fmla="*/ 301 w 306"/>
                <a:gd name="T75" fmla="*/ 30 h 203"/>
                <a:gd name="T76" fmla="*/ 197 w 306"/>
                <a:gd name="T77" fmla="*/ 30 h 203"/>
                <a:gd name="T78" fmla="*/ 108 w 306"/>
                <a:gd name="T79" fmla="*/ 30 h 203"/>
                <a:gd name="T80" fmla="*/ 108 w 306"/>
                <a:gd name="T81" fmla="*/ 10 h 203"/>
                <a:gd name="T82" fmla="*/ 197 w 306"/>
                <a:gd name="T83" fmla="*/ 10 h 203"/>
                <a:gd name="T84" fmla="*/ 197 w 306"/>
                <a:gd name="T85" fmla="*/ 3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6" h="203">
                  <a:moveTo>
                    <a:pt x="301" y="30"/>
                  </a:moveTo>
                  <a:lnTo>
                    <a:pt x="207" y="30"/>
                  </a:lnTo>
                  <a:lnTo>
                    <a:pt x="207" y="6"/>
                  </a:lnTo>
                  <a:lnTo>
                    <a:pt x="207" y="6"/>
                  </a:lnTo>
                  <a:lnTo>
                    <a:pt x="205" y="1"/>
                  </a:lnTo>
                  <a:lnTo>
                    <a:pt x="201" y="0"/>
                  </a:lnTo>
                  <a:lnTo>
                    <a:pt x="103" y="0"/>
                  </a:lnTo>
                  <a:lnTo>
                    <a:pt x="103" y="0"/>
                  </a:lnTo>
                  <a:lnTo>
                    <a:pt x="99" y="1"/>
                  </a:lnTo>
                  <a:lnTo>
                    <a:pt x="98" y="6"/>
                  </a:lnTo>
                  <a:lnTo>
                    <a:pt x="98" y="30"/>
                  </a:lnTo>
                  <a:lnTo>
                    <a:pt x="5" y="30"/>
                  </a:lnTo>
                  <a:lnTo>
                    <a:pt x="5" y="30"/>
                  </a:lnTo>
                  <a:lnTo>
                    <a:pt x="1" y="31"/>
                  </a:lnTo>
                  <a:lnTo>
                    <a:pt x="0" y="35"/>
                  </a:lnTo>
                  <a:lnTo>
                    <a:pt x="0" y="198"/>
                  </a:lnTo>
                  <a:lnTo>
                    <a:pt x="0" y="198"/>
                  </a:lnTo>
                  <a:lnTo>
                    <a:pt x="1" y="200"/>
                  </a:lnTo>
                  <a:lnTo>
                    <a:pt x="5" y="203"/>
                  </a:lnTo>
                  <a:lnTo>
                    <a:pt x="127" y="203"/>
                  </a:lnTo>
                  <a:lnTo>
                    <a:pt x="127" y="183"/>
                  </a:lnTo>
                  <a:lnTo>
                    <a:pt x="127" y="183"/>
                  </a:lnTo>
                  <a:lnTo>
                    <a:pt x="129" y="179"/>
                  </a:lnTo>
                  <a:lnTo>
                    <a:pt x="133" y="177"/>
                  </a:lnTo>
                  <a:lnTo>
                    <a:pt x="172" y="177"/>
                  </a:lnTo>
                  <a:lnTo>
                    <a:pt x="172" y="177"/>
                  </a:lnTo>
                  <a:lnTo>
                    <a:pt x="176" y="179"/>
                  </a:lnTo>
                  <a:lnTo>
                    <a:pt x="177" y="183"/>
                  </a:lnTo>
                  <a:lnTo>
                    <a:pt x="177" y="203"/>
                  </a:lnTo>
                  <a:lnTo>
                    <a:pt x="301" y="203"/>
                  </a:lnTo>
                  <a:lnTo>
                    <a:pt x="301" y="203"/>
                  </a:lnTo>
                  <a:lnTo>
                    <a:pt x="303" y="200"/>
                  </a:lnTo>
                  <a:lnTo>
                    <a:pt x="306" y="198"/>
                  </a:lnTo>
                  <a:lnTo>
                    <a:pt x="306" y="35"/>
                  </a:lnTo>
                  <a:lnTo>
                    <a:pt x="306" y="35"/>
                  </a:lnTo>
                  <a:lnTo>
                    <a:pt x="303" y="31"/>
                  </a:lnTo>
                  <a:lnTo>
                    <a:pt x="301" y="30"/>
                  </a:lnTo>
                  <a:lnTo>
                    <a:pt x="301" y="30"/>
                  </a:lnTo>
                  <a:close/>
                  <a:moveTo>
                    <a:pt x="197" y="30"/>
                  </a:moveTo>
                  <a:lnTo>
                    <a:pt x="108" y="30"/>
                  </a:lnTo>
                  <a:lnTo>
                    <a:pt x="108" y="10"/>
                  </a:lnTo>
                  <a:lnTo>
                    <a:pt x="197" y="10"/>
                  </a:lnTo>
                  <a:lnTo>
                    <a:pt x="197" y="3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17" name="Text Placeholder 3">
            <a:extLst>
              <a:ext uri="{FF2B5EF4-FFF2-40B4-BE49-F238E27FC236}">
                <a16:creationId xmlns:a16="http://schemas.microsoft.com/office/drawing/2014/main" id="{1D15A043-B225-4A10-8AE7-761674D74748}"/>
              </a:ext>
            </a:extLst>
          </p:cNvPr>
          <p:cNvSpPr txBox="1">
            <a:spLocks/>
          </p:cNvSpPr>
          <p:nvPr/>
        </p:nvSpPr>
        <p:spPr>
          <a:xfrm>
            <a:off x="1312943" y="2359114"/>
            <a:ext cx="3696020" cy="3510258"/>
          </a:xfrm>
          <a:prstGeom prst="rect">
            <a:avLst/>
          </a:prstGeom>
          <a:noFill/>
        </p:spPr>
        <p:txBody>
          <a:bodyPr/>
          <a:lstStyle>
            <a:lvl1pPr marL="342900" indent="-342900" algn="l" defTabSz="457200" rtl="0" eaLnBrk="1" latinLnBrk="0" hangingPunct="1">
              <a:spcBef>
                <a:spcPct val="20000"/>
              </a:spcBef>
              <a:buFont typeface="Wingdings" panose="05000000000000000000" pitchFamily="2" charset="2"/>
              <a:buChar char="§"/>
              <a:defRPr sz="2000" kern="1200">
                <a:solidFill>
                  <a:schemeClr val="tx1"/>
                </a:solidFill>
                <a:latin typeface="+mn-lt"/>
                <a:ea typeface="+mn-ea"/>
                <a:cs typeface="Marsfont"/>
              </a:defRPr>
            </a:lvl1pPr>
            <a:lvl2pPr marL="742950" indent="-285750" algn="l" defTabSz="457200" rtl="0" eaLnBrk="1" latinLnBrk="0" hangingPunct="1">
              <a:spcBef>
                <a:spcPct val="20000"/>
              </a:spcBef>
              <a:buFont typeface="Arial"/>
              <a:buChar char="–"/>
              <a:defRPr sz="1800" kern="1200">
                <a:solidFill>
                  <a:schemeClr val="tx1"/>
                </a:solidFill>
                <a:latin typeface="+mn-lt"/>
                <a:ea typeface="+mn-ea"/>
                <a:cs typeface="Marsfont"/>
              </a:defRPr>
            </a:lvl2pPr>
            <a:lvl3pPr marL="1143000" indent="-228600" algn="l" defTabSz="457200" rtl="0" eaLnBrk="1" latinLnBrk="0" hangingPunct="1">
              <a:spcBef>
                <a:spcPct val="20000"/>
              </a:spcBef>
              <a:buFont typeface="Arial"/>
              <a:buChar char="•"/>
              <a:defRPr sz="1600" kern="1200">
                <a:solidFill>
                  <a:schemeClr val="tx1"/>
                </a:solidFill>
                <a:latin typeface="+mn-lt"/>
                <a:ea typeface="+mn-ea"/>
                <a:cs typeface="Marsfont"/>
              </a:defRPr>
            </a:lvl3pPr>
            <a:lvl4pPr marL="1600200" indent="-228600" algn="l" defTabSz="457200" rtl="0" eaLnBrk="1" latinLnBrk="0" hangingPunct="1">
              <a:spcBef>
                <a:spcPct val="20000"/>
              </a:spcBef>
              <a:buFont typeface="Arial"/>
              <a:buChar char="–"/>
              <a:defRPr sz="1600" kern="1200">
                <a:solidFill>
                  <a:schemeClr val="tx1"/>
                </a:solidFill>
                <a:latin typeface="+mn-lt"/>
                <a:ea typeface="+mn-ea"/>
                <a:cs typeface="Marsfont"/>
              </a:defRPr>
            </a:lvl4pPr>
            <a:lvl5pPr marL="2057400" indent="-228600" algn="l" defTabSz="457200" rtl="0" eaLnBrk="1" latinLnBrk="0" hangingPunct="1">
              <a:spcBef>
                <a:spcPct val="20000"/>
              </a:spcBef>
              <a:buFont typeface="Arial"/>
              <a:buChar char="»"/>
              <a:defRPr sz="1600" kern="1200">
                <a:solidFill>
                  <a:schemeClr val="tx1"/>
                </a:solidFill>
                <a:latin typeface="+mn-lt"/>
                <a:ea typeface="+mn-ea"/>
                <a:cs typeface="Marsfon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l" defTabSz="179388" rtl="0" eaLnBrk="1" fontAlgn="auto" latinLnBrk="0" hangingPunct="1">
              <a:lnSpc>
                <a:spcPct val="100000"/>
              </a:lnSpc>
              <a:spcBef>
                <a:spcPts val="1200"/>
              </a:spcBef>
              <a:spcAft>
                <a:spcPts val="0"/>
              </a:spcAft>
              <a:buClrTx/>
              <a:buSzTx/>
              <a:buFont typeface="Wingdings" panose="05000000000000000000" pitchFamily="2" charset="2"/>
              <a:buNone/>
              <a:tabLst>
                <a:tab pos="169863" algn="l"/>
                <a:tab pos="403225" algn="l"/>
                <a:tab pos="914400" algn="l"/>
                <a:tab pos="1262063" algn="l"/>
                <a:tab pos="1538288" algn="l"/>
              </a:tabLst>
              <a:defRPr/>
            </a:pPr>
            <a:r>
              <a:rPr kumimoji="0" lang="en-US" sz="1400" b="1" i="0" u="none" strike="noStrike" kern="1200" cap="none" spc="0" normalizeH="0" baseline="0" noProof="0" dirty="0">
                <a:ln>
                  <a:noFill/>
                </a:ln>
                <a:solidFill>
                  <a:srgbClr val="000000"/>
                </a:solidFill>
                <a:effectLst/>
                <a:uLnTx/>
                <a:uFillTx/>
                <a:latin typeface="Open Sans"/>
                <a:ea typeface="+mn-ea"/>
                <a:cs typeface="Times New Roman" pitchFamily="18" charset="0"/>
              </a:rPr>
              <a:t>Objective: </a:t>
            </a:r>
            <a:r>
              <a:rPr kumimoji="0" lang="en-US" sz="1400" b="0" i="0" u="none" strike="noStrike" kern="1200" cap="none" spc="0" normalizeH="0" baseline="0" noProof="0" dirty="0">
                <a:ln>
                  <a:noFill/>
                </a:ln>
                <a:solidFill>
                  <a:prstClr val="black"/>
                </a:solidFill>
                <a:effectLst/>
                <a:uLnTx/>
                <a:uFillTx/>
                <a:latin typeface="Open Sans"/>
                <a:ea typeface="+mn-ea"/>
                <a:cs typeface="Times New Roman" pitchFamily="18" charset="0"/>
              </a:rPr>
              <a:t>Provide trends and leading practices aligned to Customer Journey and Data-driven Operating Model (DDOM) Modules </a:t>
            </a:r>
          </a:p>
          <a:p>
            <a:pPr marL="0" marR="0" lvl="0" indent="0" algn="l" defTabSz="179388" rtl="0" eaLnBrk="1" fontAlgn="auto" latinLnBrk="0" hangingPunct="1">
              <a:lnSpc>
                <a:spcPct val="100000"/>
              </a:lnSpc>
              <a:spcBef>
                <a:spcPts val="1200"/>
              </a:spcBef>
              <a:spcAft>
                <a:spcPts val="0"/>
              </a:spcAft>
              <a:buClrTx/>
              <a:buSzTx/>
              <a:buFont typeface="Wingdings" panose="05000000000000000000" pitchFamily="2" charset="2"/>
              <a:buNone/>
              <a:tabLst>
                <a:tab pos="169863" algn="l"/>
                <a:tab pos="403225" algn="l"/>
                <a:tab pos="914400" algn="l"/>
                <a:tab pos="1262063" algn="l"/>
                <a:tab pos="1538288" algn="l"/>
              </a:tabLst>
              <a:defRPr/>
            </a:pPr>
            <a:r>
              <a:rPr kumimoji="0" lang="en-US" sz="1400" b="1" i="0" u="none" strike="noStrike" kern="1200" cap="none" spc="0" normalizeH="0" baseline="0" noProof="0" dirty="0">
                <a:ln>
                  <a:noFill/>
                </a:ln>
                <a:solidFill>
                  <a:srgbClr val="000000"/>
                </a:solidFill>
                <a:effectLst/>
                <a:uLnTx/>
                <a:uFillTx/>
                <a:latin typeface="Open Sans"/>
                <a:ea typeface="+mn-ea"/>
                <a:cs typeface="Times New Roman" pitchFamily="18" charset="0"/>
              </a:rPr>
              <a:t>Key Drivers:  </a:t>
            </a:r>
          </a:p>
          <a:p>
            <a:pPr marL="627063" marR="0" lvl="3" indent="-200025" algn="l" defTabSz="179388" rtl="0" eaLnBrk="1" fontAlgn="auto" latinLnBrk="0" hangingPunct="1">
              <a:lnSpc>
                <a:spcPct val="100000"/>
              </a:lnSpc>
              <a:spcBef>
                <a:spcPts val="1200"/>
              </a:spcBef>
              <a:spcAft>
                <a:spcPts val="0"/>
              </a:spcAft>
              <a:buClrTx/>
              <a:buSzTx/>
              <a:buFont typeface="Arial" panose="020B0604020202020204" pitchFamily="34" charset="0"/>
              <a:buChar char="•"/>
              <a:tabLst>
                <a:tab pos="169863" algn="l"/>
                <a:tab pos="403225" algn="l"/>
                <a:tab pos="914400" algn="l"/>
                <a:tab pos="1262063" algn="l"/>
                <a:tab pos="1538288" algn="l"/>
              </a:tabLst>
              <a:defRPr/>
            </a:pPr>
            <a:r>
              <a:rPr kumimoji="0" lang="en-US" sz="1400" b="0" i="0" u="none" strike="noStrike" kern="1200" cap="none" spc="0" normalizeH="0" baseline="0" noProof="0" dirty="0">
                <a:ln>
                  <a:noFill/>
                </a:ln>
                <a:solidFill>
                  <a:prstClr val="black"/>
                </a:solidFill>
                <a:effectLst/>
                <a:uLnTx/>
                <a:uFillTx/>
                <a:latin typeface="Open Sans"/>
                <a:ea typeface="+mn-ea"/>
                <a:cs typeface="Times New Roman" pitchFamily="18" charset="0"/>
              </a:rPr>
              <a:t>Industry: Focus on consumer facing software/tech. Additional insights gained from other “customer centric” industries (e.g. retail, financial services etc.)</a:t>
            </a:r>
          </a:p>
          <a:p>
            <a:pPr marL="627063" marR="0" lvl="3" indent="-200025" algn="l" defTabSz="179388" rtl="0" eaLnBrk="1" fontAlgn="auto" latinLnBrk="0" hangingPunct="1">
              <a:lnSpc>
                <a:spcPct val="100000"/>
              </a:lnSpc>
              <a:spcBef>
                <a:spcPts val="1200"/>
              </a:spcBef>
              <a:spcAft>
                <a:spcPts val="0"/>
              </a:spcAft>
              <a:buClrTx/>
              <a:buSzTx/>
              <a:buFont typeface="Arial" panose="020B0604020202020204" pitchFamily="34" charset="0"/>
              <a:buChar char="•"/>
              <a:tabLst>
                <a:tab pos="169863" algn="l"/>
                <a:tab pos="403225" algn="l"/>
                <a:tab pos="914400" algn="l"/>
                <a:tab pos="1262063" algn="l"/>
                <a:tab pos="1538288" algn="l"/>
              </a:tabLst>
              <a:defRPr/>
            </a:pPr>
            <a:r>
              <a:rPr kumimoji="0" lang="en-US" sz="1400" b="0" i="0" u="none" strike="noStrike" kern="1200" cap="none" spc="0" normalizeH="0" baseline="0" noProof="0" dirty="0">
                <a:ln>
                  <a:noFill/>
                </a:ln>
                <a:solidFill>
                  <a:prstClr val="black"/>
                </a:solidFill>
                <a:effectLst/>
                <a:uLnTx/>
                <a:uFillTx/>
                <a:latin typeface="Open Sans"/>
                <a:ea typeface="+mn-ea"/>
                <a:cs typeface="Times New Roman" pitchFamily="18" charset="0"/>
              </a:rPr>
              <a:t>Business Model: Focus on subscription business models, reliant on annual recurring revenue. Additional insights from business models driven by retention/churn</a:t>
            </a:r>
          </a:p>
        </p:txBody>
      </p:sp>
      <p:grpSp>
        <p:nvGrpSpPr>
          <p:cNvPr id="18" name="Group 432">
            <a:extLst>
              <a:ext uri="{FF2B5EF4-FFF2-40B4-BE49-F238E27FC236}">
                <a16:creationId xmlns:a16="http://schemas.microsoft.com/office/drawing/2014/main" id="{C945575D-505D-44F0-AD10-51511F3479D2}"/>
              </a:ext>
            </a:extLst>
          </p:cNvPr>
          <p:cNvGrpSpPr>
            <a:grpSpLocks/>
          </p:cNvGrpSpPr>
          <p:nvPr/>
        </p:nvGrpSpPr>
        <p:grpSpPr bwMode="auto">
          <a:xfrm>
            <a:off x="938731" y="2355720"/>
            <a:ext cx="365760" cy="365760"/>
            <a:chOff x="3505" y="1546"/>
            <a:chExt cx="340" cy="341"/>
          </a:xfrm>
          <a:solidFill>
            <a:schemeClr val="tx1"/>
          </a:solidFill>
        </p:grpSpPr>
        <p:sp>
          <p:nvSpPr>
            <p:cNvPr id="19" name="Freeform 433">
              <a:extLst>
                <a:ext uri="{FF2B5EF4-FFF2-40B4-BE49-F238E27FC236}">
                  <a16:creationId xmlns:a16="http://schemas.microsoft.com/office/drawing/2014/main" id="{6A0439B7-2673-475D-913A-FFAFE335057E}"/>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0" name="Freeform 434">
              <a:extLst>
                <a:ext uri="{FF2B5EF4-FFF2-40B4-BE49-F238E27FC236}">
                  <a16:creationId xmlns:a16="http://schemas.microsoft.com/office/drawing/2014/main" id="{B1741B65-2BB4-4646-9970-BC5DE372A5D5}"/>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21" name="Group 614">
            <a:extLst>
              <a:ext uri="{FF2B5EF4-FFF2-40B4-BE49-F238E27FC236}">
                <a16:creationId xmlns:a16="http://schemas.microsoft.com/office/drawing/2014/main" id="{4DD7410D-7EC7-4F79-89D9-B7E939DD65D9}"/>
              </a:ext>
            </a:extLst>
          </p:cNvPr>
          <p:cNvGrpSpPr>
            <a:grpSpLocks/>
          </p:cNvGrpSpPr>
          <p:nvPr/>
        </p:nvGrpSpPr>
        <p:grpSpPr bwMode="auto">
          <a:xfrm>
            <a:off x="939796" y="3335416"/>
            <a:ext cx="365755" cy="365768"/>
            <a:chOff x="3780" y="2658"/>
            <a:chExt cx="340" cy="340"/>
          </a:xfrm>
          <a:solidFill>
            <a:schemeClr val="tx1"/>
          </a:solidFill>
        </p:grpSpPr>
        <p:sp>
          <p:nvSpPr>
            <p:cNvPr id="22" name="Freeform 615">
              <a:extLst>
                <a:ext uri="{FF2B5EF4-FFF2-40B4-BE49-F238E27FC236}">
                  <a16:creationId xmlns:a16="http://schemas.microsoft.com/office/drawing/2014/main" id="{8D7DA275-F3F5-4517-B8E5-7F1B1E042228}"/>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3" name="Freeform 616">
              <a:extLst>
                <a:ext uri="{FF2B5EF4-FFF2-40B4-BE49-F238E27FC236}">
                  <a16:creationId xmlns:a16="http://schemas.microsoft.com/office/drawing/2014/main" id="{F2180993-4DDF-475B-AC8A-5566A7DB2214}"/>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 name="Freeform 617">
              <a:extLst>
                <a:ext uri="{FF2B5EF4-FFF2-40B4-BE49-F238E27FC236}">
                  <a16:creationId xmlns:a16="http://schemas.microsoft.com/office/drawing/2014/main" id="{F04FA8AF-BB64-4243-BFE9-DBFACF891540}"/>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 name="Freeform 618">
              <a:extLst>
                <a:ext uri="{FF2B5EF4-FFF2-40B4-BE49-F238E27FC236}">
                  <a16:creationId xmlns:a16="http://schemas.microsoft.com/office/drawing/2014/main" id="{1B9F67E5-02F0-4C1D-971E-38C873626A5D}"/>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6" name="Freeform 619">
              <a:extLst>
                <a:ext uri="{FF2B5EF4-FFF2-40B4-BE49-F238E27FC236}">
                  <a16:creationId xmlns:a16="http://schemas.microsoft.com/office/drawing/2014/main" id="{189E2232-8ADD-4745-80FD-AAE0C3B5D4A4}"/>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7" name="Freeform 620">
              <a:extLst>
                <a:ext uri="{FF2B5EF4-FFF2-40B4-BE49-F238E27FC236}">
                  <a16:creationId xmlns:a16="http://schemas.microsoft.com/office/drawing/2014/main" id="{9398FBF8-7B9B-46E6-AB31-2A67A0DFDB77}"/>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8" name="Freeform 621">
              <a:extLst>
                <a:ext uri="{FF2B5EF4-FFF2-40B4-BE49-F238E27FC236}">
                  <a16:creationId xmlns:a16="http://schemas.microsoft.com/office/drawing/2014/main" id="{37618460-2269-4050-B5DF-E46DDE97C4B1}"/>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29" name="Freeform 622">
              <a:extLst>
                <a:ext uri="{FF2B5EF4-FFF2-40B4-BE49-F238E27FC236}">
                  <a16:creationId xmlns:a16="http://schemas.microsoft.com/office/drawing/2014/main" id="{77FB2BBE-985C-42A4-B09E-1597F965EE99}"/>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sp>
          <p:nvSpPr>
            <p:cNvPr id="30" name="Freeform 623">
              <a:extLst>
                <a:ext uri="{FF2B5EF4-FFF2-40B4-BE49-F238E27FC236}">
                  <a16:creationId xmlns:a16="http://schemas.microsoft.com/office/drawing/2014/main" id="{8AFC2B4F-03B7-4DC8-8DD5-0358D542D5BF}"/>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Open Sans"/>
                <a:ea typeface="+mn-ea"/>
                <a:cs typeface="+mn-cs"/>
              </a:endParaRPr>
            </a:p>
          </p:txBody>
        </p:sp>
      </p:grpSp>
    </p:spTree>
    <p:extLst>
      <p:ext uri="{BB962C8B-B14F-4D97-AF65-F5344CB8AC3E}">
        <p14:creationId xmlns:p14="http://schemas.microsoft.com/office/powerpoint/2010/main" val="164168807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3335B2ED-D09C-4E44-95A9-14FC28754346}"/>
              </a:ext>
            </a:extLst>
          </p:cNvPr>
          <p:cNvSpPr/>
          <p:nvPr/>
        </p:nvSpPr>
        <p:spPr>
          <a:xfrm>
            <a:off x="199688" y="4098353"/>
            <a:ext cx="4696627" cy="67684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a:extLst>
              <a:ext uri="{FF2B5EF4-FFF2-40B4-BE49-F238E27FC236}">
                <a16:creationId xmlns:a16="http://schemas.microsoft.com/office/drawing/2014/main" id="{B48E6D76-CDB6-4325-ADF4-7E110B12705C}"/>
              </a:ext>
            </a:extLst>
          </p:cNvPr>
          <p:cNvSpPr>
            <a:spLocks noGrp="1"/>
          </p:cNvSpPr>
          <p:nvPr>
            <p:ph type="body" sz="quarter" idx="13"/>
          </p:nvPr>
        </p:nvSpPr>
        <p:spPr/>
        <p:txBody>
          <a:bodyPr vert="horz" lIns="0" tIns="0" rIns="0" bIns="0" rtlCol="0" anchor="t">
            <a:noAutofit/>
          </a:bodyPr>
          <a:lstStyle/>
          <a:p>
            <a:r>
              <a:rPr lang="en-US">
                <a:latin typeface="Open Sans Light"/>
                <a:ea typeface="Open Sans Light"/>
                <a:cs typeface="Open Sans Light"/>
              </a:rPr>
              <a:t>Overview of data sources, &amp; information gained from each.</a:t>
            </a:r>
            <a:endParaRPr lang="en-US"/>
          </a:p>
        </p:txBody>
      </p:sp>
      <p:sp>
        <p:nvSpPr>
          <p:cNvPr id="3" name="Title 2">
            <a:extLst>
              <a:ext uri="{FF2B5EF4-FFF2-40B4-BE49-F238E27FC236}">
                <a16:creationId xmlns:a16="http://schemas.microsoft.com/office/drawing/2014/main" id="{5CA7B8CB-9ECC-4E4F-B00B-76F08EB0A271}"/>
              </a:ext>
            </a:extLst>
          </p:cNvPr>
          <p:cNvSpPr>
            <a:spLocks noGrp="1"/>
          </p:cNvSpPr>
          <p:nvPr>
            <p:ph type="title"/>
          </p:nvPr>
        </p:nvSpPr>
        <p:spPr/>
        <p:txBody>
          <a:bodyPr/>
          <a:lstStyle/>
          <a:p>
            <a:r>
              <a:rPr lang="en-US">
                <a:latin typeface="Open Sans"/>
                <a:ea typeface="Open Sans"/>
                <a:cs typeface="Open Sans"/>
              </a:rPr>
              <a:t>Data Understanding</a:t>
            </a:r>
            <a:endParaRPr lang="en-US"/>
          </a:p>
        </p:txBody>
      </p:sp>
      <p:pic>
        <p:nvPicPr>
          <p:cNvPr id="4" name="Picture 3">
            <a:extLst>
              <a:ext uri="{FF2B5EF4-FFF2-40B4-BE49-F238E27FC236}">
                <a16:creationId xmlns:a16="http://schemas.microsoft.com/office/drawing/2014/main" id="{00C97760-6D5D-4B40-856E-DDB560AAC7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885" y="6234032"/>
            <a:ext cx="1007299" cy="531193"/>
          </a:xfrm>
          <a:prstGeom prst="rect">
            <a:avLst/>
          </a:prstGeom>
        </p:spPr>
      </p:pic>
      <p:pic>
        <p:nvPicPr>
          <p:cNvPr id="6" name="Picture 5" descr="A picture containing text, clipart&#10;&#10;Description automatically generated">
            <a:extLst>
              <a:ext uri="{FF2B5EF4-FFF2-40B4-BE49-F238E27FC236}">
                <a16:creationId xmlns:a16="http://schemas.microsoft.com/office/drawing/2014/main" id="{84772653-7975-4D66-BD17-445E124692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48303" y="1135846"/>
            <a:ext cx="1538502" cy="371527"/>
          </a:xfrm>
          <a:prstGeom prst="rect">
            <a:avLst/>
          </a:prstGeom>
        </p:spPr>
      </p:pic>
      <p:pic>
        <p:nvPicPr>
          <p:cNvPr id="8" name="Picture 7" descr="Shape&#10;&#10;Description automatically generated with medium confidence">
            <a:extLst>
              <a:ext uri="{FF2B5EF4-FFF2-40B4-BE49-F238E27FC236}">
                <a16:creationId xmlns:a16="http://schemas.microsoft.com/office/drawing/2014/main" id="{88867832-1E3F-4D72-92DC-33B1B75B18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51146" y="1162303"/>
            <a:ext cx="1404515" cy="278674"/>
          </a:xfrm>
          <a:prstGeom prst="rect">
            <a:avLst/>
          </a:prstGeom>
        </p:spPr>
      </p:pic>
      <p:pic>
        <p:nvPicPr>
          <p:cNvPr id="10" name="Picture 9" descr="A picture containing text&#10;&#10;Description automatically generated">
            <a:extLst>
              <a:ext uri="{FF2B5EF4-FFF2-40B4-BE49-F238E27FC236}">
                <a16:creationId xmlns:a16="http://schemas.microsoft.com/office/drawing/2014/main" id="{59B7A0BF-B0C9-402E-ACF4-17C97F27176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25232" y="1100772"/>
            <a:ext cx="1408828" cy="401736"/>
          </a:xfrm>
          <a:prstGeom prst="rect">
            <a:avLst/>
          </a:prstGeom>
        </p:spPr>
      </p:pic>
      <p:pic>
        <p:nvPicPr>
          <p:cNvPr id="12" name="Picture 11" descr="Logo&#10;&#10;Description automatically generated">
            <a:extLst>
              <a:ext uri="{FF2B5EF4-FFF2-40B4-BE49-F238E27FC236}">
                <a16:creationId xmlns:a16="http://schemas.microsoft.com/office/drawing/2014/main" id="{AE36D039-61CB-4A86-A161-8B3EF4BD650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70702" y="1019972"/>
            <a:ext cx="783772" cy="563336"/>
          </a:xfrm>
          <a:prstGeom prst="rect">
            <a:avLst/>
          </a:prstGeom>
        </p:spPr>
      </p:pic>
      <p:cxnSp>
        <p:nvCxnSpPr>
          <p:cNvPr id="14" name="Straight Connector 13">
            <a:extLst>
              <a:ext uri="{FF2B5EF4-FFF2-40B4-BE49-F238E27FC236}">
                <a16:creationId xmlns:a16="http://schemas.microsoft.com/office/drawing/2014/main" id="{21A59976-560A-44AB-8A23-01F5C277ED6D}"/>
              </a:ext>
            </a:extLst>
          </p:cNvPr>
          <p:cNvCxnSpPr>
            <a:cxnSpLocks/>
          </p:cNvCxnSpPr>
          <p:nvPr/>
        </p:nvCxnSpPr>
        <p:spPr>
          <a:xfrm>
            <a:off x="4934412" y="1077560"/>
            <a:ext cx="0" cy="4554868"/>
          </a:xfrm>
          <a:prstGeom prst="line">
            <a:avLst/>
          </a:prstGeom>
        </p:spPr>
        <p:style>
          <a:lnRef idx="1">
            <a:schemeClr val="accent6"/>
          </a:lnRef>
          <a:fillRef idx="0">
            <a:schemeClr val="accent6"/>
          </a:fillRef>
          <a:effectRef idx="0">
            <a:schemeClr val="accent6"/>
          </a:effectRef>
          <a:fontRef idx="minor">
            <a:schemeClr val="tx1"/>
          </a:fontRef>
        </p:style>
      </p:cxnSp>
      <p:cxnSp>
        <p:nvCxnSpPr>
          <p:cNvPr id="15" name="Straight Connector 14">
            <a:extLst>
              <a:ext uri="{FF2B5EF4-FFF2-40B4-BE49-F238E27FC236}">
                <a16:creationId xmlns:a16="http://schemas.microsoft.com/office/drawing/2014/main" id="{65DF0F10-8DA2-4D53-8937-41421A8A8783}"/>
              </a:ext>
            </a:extLst>
          </p:cNvPr>
          <p:cNvCxnSpPr>
            <a:cxnSpLocks/>
          </p:cNvCxnSpPr>
          <p:nvPr/>
        </p:nvCxnSpPr>
        <p:spPr>
          <a:xfrm>
            <a:off x="7300696" y="1060877"/>
            <a:ext cx="0" cy="4571551"/>
          </a:xfrm>
          <a:prstGeom prst="line">
            <a:avLst/>
          </a:prstGeom>
        </p:spPr>
        <p:style>
          <a:lnRef idx="1">
            <a:schemeClr val="accent6"/>
          </a:lnRef>
          <a:fillRef idx="0">
            <a:schemeClr val="accent6"/>
          </a:fillRef>
          <a:effectRef idx="0">
            <a:schemeClr val="accent6"/>
          </a:effectRef>
          <a:fontRef idx="minor">
            <a:schemeClr val="tx1"/>
          </a:fontRef>
        </p:style>
      </p:cxnSp>
      <p:cxnSp>
        <p:nvCxnSpPr>
          <p:cNvPr id="16" name="Straight Connector 15">
            <a:extLst>
              <a:ext uri="{FF2B5EF4-FFF2-40B4-BE49-F238E27FC236}">
                <a16:creationId xmlns:a16="http://schemas.microsoft.com/office/drawing/2014/main" id="{CED6256A-D06F-4E50-81C6-522D0CB160AD}"/>
              </a:ext>
            </a:extLst>
          </p:cNvPr>
          <p:cNvCxnSpPr>
            <a:cxnSpLocks/>
          </p:cNvCxnSpPr>
          <p:nvPr/>
        </p:nvCxnSpPr>
        <p:spPr>
          <a:xfrm>
            <a:off x="9689587" y="1055918"/>
            <a:ext cx="0" cy="3603495"/>
          </a:xfrm>
          <a:prstGeom prst="line">
            <a:avLst/>
          </a:prstGeom>
        </p:spPr>
        <p:style>
          <a:lnRef idx="1">
            <a:schemeClr val="accent6"/>
          </a:lnRef>
          <a:fillRef idx="0">
            <a:schemeClr val="accent6"/>
          </a:fillRef>
          <a:effectRef idx="0">
            <a:schemeClr val="accent6"/>
          </a:effectRef>
          <a:fontRef idx="minor">
            <a:schemeClr val="tx1"/>
          </a:fontRef>
        </p:style>
      </p:cxnSp>
      <p:sp>
        <p:nvSpPr>
          <p:cNvPr id="18" name="TextBox 17">
            <a:extLst>
              <a:ext uri="{FF2B5EF4-FFF2-40B4-BE49-F238E27FC236}">
                <a16:creationId xmlns:a16="http://schemas.microsoft.com/office/drawing/2014/main" id="{FE044E08-D6C7-44AE-9F6C-A4480898A83F}"/>
              </a:ext>
            </a:extLst>
          </p:cNvPr>
          <p:cNvSpPr txBox="1"/>
          <p:nvPr/>
        </p:nvSpPr>
        <p:spPr>
          <a:xfrm>
            <a:off x="2025232" y="1751610"/>
            <a:ext cx="1230080" cy="369332"/>
          </a:xfrm>
          <a:prstGeom prst="rect">
            <a:avLst/>
          </a:prstGeom>
          <a:noFill/>
        </p:spPr>
        <p:txBody>
          <a:bodyPr wrap="none" rtlCol="0">
            <a:spAutoFit/>
          </a:bodyPr>
          <a:lstStyle/>
          <a:p>
            <a:r>
              <a:rPr lang="en-US"/>
              <a:t>2 Data Sets</a:t>
            </a:r>
          </a:p>
        </p:txBody>
      </p:sp>
      <p:sp>
        <p:nvSpPr>
          <p:cNvPr id="19" name="TextBox 18">
            <a:extLst>
              <a:ext uri="{FF2B5EF4-FFF2-40B4-BE49-F238E27FC236}">
                <a16:creationId xmlns:a16="http://schemas.microsoft.com/office/drawing/2014/main" id="{3F1D9CB3-59D6-4B13-9E8E-1817F7048696}"/>
              </a:ext>
            </a:extLst>
          </p:cNvPr>
          <p:cNvSpPr txBox="1"/>
          <p:nvPr/>
        </p:nvSpPr>
        <p:spPr>
          <a:xfrm>
            <a:off x="5529228" y="1739687"/>
            <a:ext cx="1140312" cy="369332"/>
          </a:xfrm>
          <a:prstGeom prst="rect">
            <a:avLst/>
          </a:prstGeom>
          <a:noFill/>
        </p:spPr>
        <p:txBody>
          <a:bodyPr wrap="none" rtlCol="0">
            <a:spAutoFit/>
          </a:bodyPr>
          <a:lstStyle/>
          <a:p>
            <a:r>
              <a:rPr lang="en-US"/>
              <a:t>1 Data Set</a:t>
            </a:r>
          </a:p>
        </p:txBody>
      </p:sp>
      <p:sp>
        <p:nvSpPr>
          <p:cNvPr id="20" name="TextBox 19">
            <a:extLst>
              <a:ext uri="{FF2B5EF4-FFF2-40B4-BE49-F238E27FC236}">
                <a16:creationId xmlns:a16="http://schemas.microsoft.com/office/drawing/2014/main" id="{09AEB870-4DB2-448A-B949-90F23DF4C1F6}"/>
              </a:ext>
            </a:extLst>
          </p:cNvPr>
          <p:cNvSpPr txBox="1"/>
          <p:nvPr/>
        </p:nvSpPr>
        <p:spPr>
          <a:xfrm>
            <a:off x="7924986" y="1747421"/>
            <a:ext cx="1140312" cy="369332"/>
          </a:xfrm>
          <a:prstGeom prst="rect">
            <a:avLst/>
          </a:prstGeom>
          <a:noFill/>
        </p:spPr>
        <p:txBody>
          <a:bodyPr wrap="none" rtlCol="0">
            <a:spAutoFit/>
          </a:bodyPr>
          <a:lstStyle/>
          <a:p>
            <a:r>
              <a:rPr lang="en-US"/>
              <a:t>1 Data Set</a:t>
            </a:r>
          </a:p>
        </p:txBody>
      </p:sp>
      <p:sp>
        <p:nvSpPr>
          <p:cNvPr id="21" name="TextBox 20">
            <a:extLst>
              <a:ext uri="{FF2B5EF4-FFF2-40B4-BE49-F238E27FC236}">
                <a16:creationId xmlns:a16="http://schemas.microsoft.com/office/drawing/2014/main" id="{370CFE61-3E34-44DD-B098-B46FD0FDEA13}"/>
              </a:ext>
            </a:extLst>
          </p:cNvPr>
          <p:cNvSpPr txBox="1"/>
          <p:nvPr/>
        </p:nvSpPr>
        <p:spPr>
          <a:xfrm>
            <a:off x="10383247" y="1744765"/>
            <a:ext cx="1140312" cy="369332"/>
          </a:xfrm>
          <a:prstGeom prst="rect">
            <a:avLst/>
          </a:prstGeom>
          <a:noFill/>
        </p:spPr>
        <p:txBody>
          <a:bodyPr wrap="none" rtlCol="0">
            <a:spAutoFit/>
          </a:bodyPr>
          <a:lstStyle/>
          <a:p>
            <a:r>
              <a:rPr lang="en-US"/>
              <a:t>1 Data Set</a:t>
            </a:r>
          </a:p>
        </p:txBody>
      </p:sp>
      <p:cxnSp>
        <p:nvCxnSpPr>
          <p:cNvPr id="40" name="Straight Connector 39">
            <a:extLst>
              <a:ext uri="{FF2B5EF4-FFF2-40B4-BE49-F238E27FC236}">
                <a16:creationId xmlns:a16="http://schemas.microsoft.com/office/drawing/2014/main" id="{723353CD-6FE0-4C1A-91EC-356A6037B4A0}"/>
              </a:ext>
            </a:extLst>
          </p:cNvPr>
          <p:cNvCxnSpPr>
            <a:cxnSpLocks/>
          </p:cNvCxnSpPr>
          <p:nvPr/>
        </p:nvCxnSpPr>
        <p:spPr>
          <a:xfrm>
            <a:off x="241441" y="1703498"/>
            <a:ext cx="11750424" cy="12412"/>
          </a:xfrm>
          <a:prstGeom prst="line">
            <a:avLst/>
          </a:prstGeom>
        </p:spPr>
        <p:style>
          <a:lnRef idx="1">
            <a:schemeClr val="accent6"/>
          </a:lnRef>
          <a:fillRef idx="0">
            <a:schemeClr val="accent6"/>
          </a:fillRef>
          <a:effectRef idx="0">
            <a:schemeClr val="accent6"/>
          </a:effectRef>
          <a:fontRef idx="minor">
            <a:schemeClr val="tx1"/>
          </a:fontRef>
        </p:style>
      </p:cxnSp>
      <p:cxnSp>
        <p:nvCxnSpPr>
          <p:cNvPr id="41" name="Straight Connector 40">
            <a:extLst>
              <a:ext uri="{FF2B5EF4-FFF2-40B4-BE49-F238E27FC236}">
                <a16:creationId xmlns:a16="http://schemas.microsoft.com/office/drawing/2014/main" id="{7B0F02CB-147C-4AE4-B11C-963A06DDB36B}"/>
              </a:ext>
            </a:extLst>
          </p:cNvPr>
          <p:cNvCxnSpPr>
            <a:cxnSpLocks/>
          </p:cNvCxnSpPr>
          <p:nvPr/>
        </p:nvCxnSpPr>
        <p:spPr>
          <a:xfrm>
            <a:off x="241441" y="2180537"/>
            <a:ext cx="11750424" cy="0"/>
          </a:xfrm>
          <a:prstGeom prst="line">
            <a:avLst/>
          </a:prstGeom>
        </p:spPr>
        <p:style>
          <a:lnRef idx="1">
            <a:schemeClr val="accent6"/>
          </a:lnRef>
          <a:fillRef idx="0">
            <a:schemeClr val="accent6"/>
          </a:fillRef>
          <a:effectRef idx="0">
            <a:schemeClr val="accent6"/>
          </a:effectRef>
          <a:fontRef idx="minor">
            <a:schemeClr val="tx1"/>
          </a:fontRef>
        </p:style>
      </p:cxnSp>
      <p:graphicFrame>
        <p:nvGraphicFramePr>
          <p:cNvPr id="44" name="Table 44">
            <a:extLst>
              <a:ext uri="{FF2B5EF4-FFF2-40B4-BE49-F238E27FC236}">
                <a16:creationId xmlns:a16="http://schemas.microsoft.com/office/drawing/2014/main" id="{F6F0513F-1CFB-4CA6-B90A-05B99B6FBD8F}"/>
              </a:ext>
            </a:extLst>
          </p:cNvPr>
          <p:cNvGraphicFramePr>
            <a:graphicFrameLocks noGrp="1"/>
          </p:cNvGraphicFramePr>
          <p:nvPr/>
        </p:nvGraphicFramePr>
        <p:xfrm>
          <a:off x="4966895" y="2279512"/>
          <a:ext cx="2299650" cy="3352916"/>
        </p:xfrm>
        <a:graphic>
          <a:graphicData uri="http://schemas.openxmlformats.org/drawingml/2006/table">
            <a:tbl>
              <a:tblPr firstRow="1" bandRow="1">
                <a:tableStyleId>{93296810-A885-4BE3-A3E7-6D5BEEA58F35}</a:tableStyleId>
              </a:tblPr>
              <a:tblGrid>
                <a:gridCol w="1090757">
                  <a:extLst>
                    <a:ext uri="{9D8B030D-6E8A-4147-A177-3AD203B41FA5}">
                      <a16:colId xmlns:a16="http://schemas.microsoft.com/office/drawing/2014/main" val="967969510"/>
                    </a:ext>
                  </a:extLst>
                </a:gridCol>
                <a:gridCol w="1208893">
                  <a:extLst>
                    <a:ext uri="{9D8B030D-6E8A-4147-A177-3AD203B41FA5}">
                      <a16:colId xmlns:a16="http://schemas.microsoft.com/office/drawing/2014/main" val="412780031"/>
                    </a:ext>
                  </a:extLst>
                </a:gridCol>
              </a:tblGrid>
              <a:tr h="433413">
                <a:tc gridSpan="2">
                  <a:txBody>
                    <a:bodyPr/>
                    <a:lstStyle/>
                    <a:p>
                      <a:pPr algn="ctr"/>
                      <a:r>
                        <a:rPr lang="en-US" sz="1400"/>
                        <a:t>Used for Financial Analysis</a:t>
                      </a:r>
                    </a:p>
                  </a:txBody>
                  <a:tcPr/>
                </a:tc>
                <a:tc hMerge="1">
                  <a:txBody>
                    <a:bodyPr/>
                    <a:lstStyle/>
                    <a:p>
                      <a:r>
                        <a:rPr lang="en-US"/>
                        <a:t>Used for Financial Analysis</a:t>
                      </a:r>
                    </a:p>
                  </a:txBody>
                  <a:tcPr/>
                </a:tc>
                <a:extLst>
                  <a:ext uri="{0D108BD9-81ED-4DB2-BD59-A6C34878D82A}">
                    <a16:rowId xmlns:a16="http://schemas.microsoft.com/office/drawing/2014/main" val="2931717247"/>
                  </a:ext>
                </a:extLst>
              </a:tr>
              <a:tr h="1547903">
                <a:tc>
                  <a:txBody>
                    <a:bodyPr/>
                    <a:lstStyle/>
                    <a:p>
                      <a:r>
                        <a:rPr lang="en-US" sz="1100"/>
                        <a:t>Important Columns</a:t>
                      </a:r>
                    </a:p>
                  </a:txBody>
                  <a:tcPr/>
                </a:tc>
                <a:tc>
                  <a:txBody>
                    <a:bodyPr/>
                    <a:lstStyle/>
                    <a:p>
                      <a:pPr marL="285750" indent="-285750">
                        <a:buFont typeface="Arial" panose="020B0604020202020204" pitchFamily="34" charset="0"/>
                        <a:buChar char="•"/>
                      </a:pPr>
                      <a:r>
                        <a:rPr lang="en-US" sz="1100"/>
                        <a:t>Title</a:t>
                      </a:r>
                    </a:p>
                    <a:p>
                      <a:pPr marL="285750" indent="-285750">
                        <a:buFont typeface="Arial" panose="020B0604020202020204" pitchFamily="34" charset="0"/>
                        <a:buChar char="•"/>
                      </a:pPr>
                      <a:r>
                        <a:rPr lang="en-US" sz="1100"/>
                        <a:t>Production Budget</a:t>
                      </a:r>
                    </a:p>
                    <a:p>
                      <a:pPr marL="285750" indent="-285750">
                        <a:buFont typeface="Arial" panose="020B0604020202020204" pitchFamily="34" charset="0"/>
                        <a:buChar char="•"/>
                      </a:pPr>
                      <a:r>
                        <a:rPr lang="en-US" sz="1100"/>
                        <a:t>Domestic Gross</a:t>
                      </a:r>
                    </a:p>
                    <a:p>
                      <a:pPr marL="285750" indent="-285750">
                        <a:buFont typeface="Arial" panose="020B0604020202020204" pitchFamily="34" charset="0"/>
                        <a:buChar char="•"/>
                      </a:pPr>
                      <a:r>
                        <a:rPr lang="en-US" sz="1100"/>
                        <a:t>Worldwide Gross</a:t>
                      </a:r>
                    </a:p>
                  </a:txBody>
                  <a:tcPr/>
                </a:tc>
                <a:extLst>
                  <a:ext uri="{0D108BD9-81ED-4DB2-BD59-A6C34878D82A}">
                    <a16:rowId xmlns:a16="http://schemas.microsoft.com/office/drawing/2014/main" val="2000962486"/>
                  </a:ext>
                </a:extLst>
              </a:tr>
              <a:tr h="1217683">
                <a:tc gridSpan="2">
                  <a:txBody>
                    <a:bodyPr/>
                    <a:lstStyle/>
                    <a:p>
                      <a:pPr marL="171450" indent="-171450">
                        <a:buFont typeface="Arial" panose="020B0604020202020204" pitchFamily="34" charset="0"/>
                        <a:buChar char="•"/>
                      </a:pPr>
                      <a:r>
                        <a:rPr lang="en-US" sz="1200"/>
                        <a:t>Domestic Gross &amp; Worldwide Gross are a sum of only box office income.</a:t>
                      </a:r>
                    </a:p>
                    <a:p>
                      <a:pPr marL="171450" lvl="0" indent="-171450">
                        <a:buFont typeface="Arial" panose="020B0604020202020204" pitchFamily="34" charset="0"/>
                        <a:buChar char="•"/>
                      </a:pPr>
                      <a:endParaRPr lang="en-US" sz="1200"/>
                    </a:p>
                    <a:p>
                      <a:pPr marL="171450" indent="-171450">
                        <a:buFont typeface="Arial" panose="020B0604020202020204" pitchFamily="34" charset="0"/>
                        <a:buChar char="•"/>
                      </a:pPr>
                      <a:r>
                        <a:rPr lang="en-US" sz="1200"/>
                        <a:t>Added column: “Profit”, to find difference between Worldwide Gross &amp; Production Budget.</a:t>
                      </a:r>
                    </a:p>
                  </a:txBody>
                  <a:tcPr/>
                </a:tc>
                <a:tc hMerge="1">
                  <a:txBody>
                    <a:bodyPr/>
                    <a:lstStyle/>
                    <a:p>
                      <a:pPr marL="171450" indent="-171450">
                        <a:buFont typeface="Arial" panose="020B0604020202020204" pitchFamily="34" charset="0"/>
                        <a:buChar char="•"/>
                      </a:pPr>
                      <a:r>
                        <a:rPr lang="en-US" sz="1000"/>
                        <a:t>Domestic Gross and Worldwide Gross are a sum of only box office income</a:t>
                      </a:r>
                    </a:p>
                    <a:p>
                      <a:pPr marL="171450" indent="-171450">
                        <a:buFont typeface="Arial" panose="020B0604020202020204" pitchFamily="34" charset="0"/>
                        <a:buChar char="•"/>
                      </a:pPr>
                      <a:r>
                        <a:rPr lang="en-US" sz="1000"/>
                        <a:t>Added column, “Profit”, to find difference between Worldwide Gross and Product Budget</a:t>
                      </a:r>
                    </a:p>
                  </a:txBody>
                  <a:tcPr/>
                </a:tc>
                <a:extLst>
                  <a:ext uri="{0D108BD9-81ED-4DB2-BD59-A6C34878D82A}">
                    <a16:rowId xmlns:a16="http://schemas.microsoft.com/office/drawing/2014/main" val="2355164477"/>
                  </a:ext>
                </a:extLst>
              </a:tr>
            </a:tbl>
          </a:graphicData>
        </a:graphic>
      </p:graphicFrame>
      <p:graphicFrame>
        <p:nvGraphicFramePr>
          <p:cNvPr id="45" name="Table 44">
            <a:extLst>
              <a:ext uri="{FF2B5EF4-FFF2-40B4-BE49-F238E27FC236}">
                <a16:creationId xmlns:a16="http://schemas.microsoft.com/office/drawing/2014/main" id="{529E873D-D71C-45CE-809A-3E12A46981BC}"/>
              </a:ext>
            </a:extLst>
          </p:cNvPr>
          <p:cNvGraphicFramePr>
            <a:graphicFrameLocks noGrp="1"/>
          </p:cNvGraphicFramePr>
          <p:nvPr/>
        </p:nvGraphicFramePr>
        <p:xfrm>
          <a:off x="7329622" y="2279512"/>
          <a:ext cx="2329008" cy="1447800"/>
        </p:xfrm>
        <a:graphic>
          <a:graphicData uri="http://schemas.openxmlformats.org/drawingml/2006/table">
            <a:tbl>
              <a:tblPr firstRow="1" bandRow="1">
                <a:tableStyleId>{93296810-A885-4BE3-A3E7-6D5BEEA58F35}</a:tableStyleId>
              </a:tblPr>
              <a:tblGrid>
                <a:gridCol w="1104682">
                  <a:extLst>
                    <a:ext uri="{9D8B030D-6E8A-4147-A177-3AD203B41FA5}">
                      <a16:colId xmlns:a16="http://schemas.microsoft.com/office/drawing/2014/main" val="967969510"/>
                    </a:ext>
                  </a:extLst>
                </a:gridCol>
                <a:gridCol w="1224326">
                  <a:extLst>
                    <a:ext uri="{9D8B030D-6E8A-4147-A177-3AD203B41FA5}">
                      <a16:colId xmlns:a16="http://schemas.microsoft.com/office/drawing/2014/main" val="412780031"/>
                    </a:ext>
                  </a:extLst>
                </a:gridCol>
              </a:tblGrid>
              <a:tr h="370840">
                <a:tc gridSpan="2">
                  <a:txBody>
                    <a:bodyPr/>
                    <a:lstStyle/>
                    <a:p>
                      <a:pPr algn="ctr"/>
                      <a:r>
                        <a:rPr lang="en-US" sz="1400"/>
                        <a:t>Used for Movie Characteristics &amp; Ratings</a:t>
                      </a:r>
                    </a:p>
                  </a:txBody>
                  <a:tcPr/>
                </a:tc>
                <a:tc hMerge="1">
                  <a:txBody>
                    <a:bodyPr/>
                    <a:lstStyle/>
                    <a:p>
                      <a:r>
                        <a:rPr lang="en-US"/>
                        <a:t>Used for Financial Analysis</a:t>
                      </a:r>
                    </a:p>
                  </a:txBody>
                  <a:tcPr/>
                </a:tc>
                <a:extLst>
                  <a:ext uri="{0D108BD9-81ED-4DB2-BD59-A6C34878D82A}">
                    <a16:rowId xmlns:a16="http://schemas.microsoft.com/office/drawing/2014/main" val="2931717247"/>
                  </a:ext>
                </a:extLst>
              </a:tr>
              <a:tr h="370840">
                <a:tc>
                  <a:txBody>
                    <a:bodyPr/>
                    <a:lstStyle/>
                    <a:p>
                      <a:r>
                        <a:rPr lang="en-US" sz="1100"/>
                        <a:t>Important Columns</a:t>
                      </a:r>
                    </a:p>
                  </a:txBody>
                  <a:tcPr/>
                </a:tc>
                <a:tc>
                  <a:txBody>
                    <a:bodyPr/>
                    <a:lstStyle/>
                    <a:p>
                      <a:pPr marL="285750" indent="-285750">
                        <a:buFont typeface="Arial" panose="020B0604020202020204" pitchFamily="34" charset="0"/>
                        <a:buChar char="•"/>
                      </a:pPr>
                      <a:r>
                        <a:rPr lang="en-US" sz="1100"/>
                        <a:t>Title</a:t>
                      </a:r>
                    </a:p>
                    <a:p>
                      <a:pPr marL="285750" indent="-285750">
                        <a:buFont typeface="Arial" panose="020B0604020202020204" pitchFamily="34" charset="0"/>
                        <a:buChar char="•"/>
                      </a:pPr>
                      <a:r>
                        <a:rPr lang="en-US" sz="1100"/>
                        <a:t>Vote Average</a:t>
                      </a:r>
                    </a:p>
                    <a:p>
                      <a:pPr marL="285750" indent="-285750">
                        <a:buFont typeface="Arial" panose="020B0604020202020204" pitchFamily="34" charset="0"/>
                        <a:buChar char="•"/>
                      </a:pPr>
                      <a:r>
                        <a:rPr lang="en-US" sz="1100"/>
                        <a:t>Original Language</a:t>
                      </a:r>
                    </a:p>
                  </a:txBody>
                  <a:tcPr/>
                </a:tc>
                <a:extLst>
                  <a:ext uri="{0D108BD9-81ED-4DB2-BD59-A6C34878D82A}">
                    <a16:rowId xmlns:a16="http://schemas.microsoft.com/office/drawing/2014/main" val="2000962486"/>
                  </a:ext>
                </a:extLst>
              </a:tr>
            </a:tbl>
          </a:graphicData>
        </a:graphic>
      </p:graphicFrame>
      <p:graphicFrame>
        <p:nvGraphicFramePr>
          <p:cNvPr id="46" name="Table 45">
            <a:extLst>
              <a:ext uri="{FF2B5EF4-FFF2-40B4-BE49-F238E27FC236}">
                <a16:creationId xmlns:a16="http://schemas.microsoft.com/office/drawing/2014/main" id="{FB4B97FE-48B0-49B8-B939-FD80A56F9EF0}"/>
              </a:ext>
            </a:extLst>
          </p:cNvPr>
          <p:cNvGraphicFramePr>
            <a:graphicFrameLocks noGrp="1"/>
          </p:cNvGraphicFramePr>
          <p:nvPr/>
        </p:nvGraphicFramePr>
        <p:xfrm>
          <a:off x="9721708" y="2279512"/>
          <a:ext cx="2375668" cy="2408608"/>
        </p:xfrm>
        <a:graphic>
          <a:graphicData uri="http://schemas.openxmlformats.org/drawingml/2006/table">
            <a:tbl>
              <a:tblPr firstRow="1" bandRow="1">
                <a:tableStyleId>{93296810-A885-4BE3-A3E7-6D5BEEA58F35}</a:tableStyleId>
              </a:tblPr>
              <a:tblGrid>
                <a:gridCol w="1126813">
                  <a:extLst>
                    <a:ext uri="{9D8B030D-6E8A-4147-A177-3AD203B41FA5}">
                      <a16:colId xmlns:a16="http://schemas.microsoft.com/office/drawing/2014/main" val="967969510"/>
                    </a:ext>
                  </a:extLst>
                </a:gridCol>
                <a:gridCol w="1248855">
                  <a:extLst>
                    <a:ext uri="{9D8B030D-6E8A-4147-A177-3AD203B41FA5}">
                      <a16:colId xmlns:a16="http://schemas.microsoft.com/office/drawing/2014/main" val="412780031"/>
                    </a:ext>
                  </a:extLst>
                </a:gridCol>
              </a:tblGrid>
              <a:tr h="312568">
                <a:tc gridSpan="2">
                  <a:txBody>
                    <a:bodyPr/>
                    <a:lstStyle/>
                    <a:p>
                      <a:pPr algn="ctr"/>
                      <a:r>
                        <a:rPr lang="en-US" sz="1400"/>
                        <a:t>Used for Financial Analysis</a:t>
                      </a:r>
                    </a:p>
                  </a:txBody>
                  <a:tcPr/>
                </a:tc>
                <a:tc hMerge="1">
                  <a:txBody>
                    <a:bodyPr/>
                    <a:lstStyle/>
                    <a:p>
                      <a:r>
                        <a:rPr lang="en-US"/>
                        <a:t>Used for Financial Analysis</a:t>
                      </a:r>
                    </a:p>
                  </a:txBody>
                  <a:tcPr/>
                </a:tc>
                <a:extLst>
                  <a:ext uri="{0D108BD9-81ED-4DB2-BD59-A6C34878D82A}">
                    <a16:rowId xmlns:a16="http://schemas.microsoft.com/office/drawing/2014/main" val="2931717247"/>
                  </a:ext>
                </a:extLst>
              </a:tr>
              <a:tr h="1195110">
                <a:tc>
                  <a:txBody>
                    <a:bodyPr/>
                    <a:lstStyle/>
                    <a:p>
                      <a:r>
                        <a:rPr lang="en-US" sz="1100"/>
                        <a:t>Important Columns</a:t>
                      </a:r>
                    </a:p>
                  </a:txBody>
                  <a:tcPr/>
                </a:tc>
                <a:tc>
                  <a:txBody>
                    <a:bodyPr/>
                    <a:lstStyle/>
                    <a:p>
                      <a:pPr marL="285750" indent="-285750">
                        <a:buFont typeface="Arial" panose="020B0604020202020204" pitchFamily="34" charset="0"/>
                        <a:buChar char="•"/>
                      </a:pPr>
                      <a:r>
                        <a:rPr lang="en-US" sz="1100"/>
                        <a:t>Title</a:t>
                      </a:r>
                    </a:p>
                    <a:p>
                      <a:pPr marL="285750" indent="-285750">
                        <a:buFont typeface="Arial" panose="020B0604020202020204" pitchFamily="34" charset="0"/>
                        <a:buChar char="•"/>
                      </a:pPr>
                      <a:r>
                        <a:rPr lang="en-US" sz="1100"/>
                        <a:t>Studio</a:t>
                      </a:r>
                    </a:p>
                    <a:p>
                      <a:pPr marL="285750" indent="-285750">
                        <a:buFont typeface="Arial" panose="020B0604020202020204" pitchFamily="34" charset="0"/>
                        <a:buChar char="•"/>
                      </a:pPr>
                      <a:r>
                        <a:rPr lang="en-US" sz="1100"/>
                        <a:t>Domestic Gross</a:t>
                      </a:r>
                    </a:p>
                    <a:p>
                      <a:pPr marL="285750" indent="-285750">
                        <a:buFont typeface="Arial" panose="020B0604020202020204" pitchFamily="34" charset="0"/>
                        <a:buChar char="•"/>
                      </a:pPr>
                      <a:r>
                        <a:rPr lang="en-US" sz="1100"/>
                        <a:t>Foreign Gross</a:t>
                      </a:r>
                    </a:p>
                  </a:txBody>
                  <a:tcPr/>
                </a:tc>
                <a:extLst>
                  <a:ext uri="{0D108BD9-81ED-4DB2-BD59-A6C34878D82A}">
                    <a16:rowId xmlns:a16="http://schemas.microsoft.com/office/drawing/2014/main" val="2000962486"/>
                  </a:ext>
                </a:extLst>
              </a:tr>
              <a:tr h="900930">
                <a:tc gridSpan="2">
                  <a:txBody>
                    <a:bodyPr/>
                    <a:lstStyle/>
                    <a:p>
                      <a:pPr marL="171450" marR="0" lvl="0" indent="-171450" algn="l" rtl="0" eaLnBrk="1" fontAlgn="auto" latinLnBrk="0" hangingPunct="1">
                        <a:lnSpc>
                          <a:spcPct val="100000"/>
                        </a:lnSpc>
                        <a:spcBef>
                          <a:spcPts val="0"/>
                        </a:spcBef>
                        <a:spcAft>
                          <a:spcPts val="0"/>
                        </a:spcAft>
                        <a:buClrTx/>
                        <a:buSzTx/>
                        <a:buFont typeface="Arial" panose="020B0604020202020204" pitchFamily="34" charset="0"/>
                        <a:buChar char="•"/>
                      </a:pPr>
                      <a:r>
                        <a:rPr lang="en-US" sz="1200"/>
                        <a:t>Domestic Gross &amp; Foreign Gross are a sum of only box office income.</a:t>
                      </a:r>
                    </a:p>
                    <a:p>
                      <a:pPr marL="0" indent="0">
                        <a:buFont typeface="Arial" panose="020B0604020202020204" pitchFamily="34" charset="0"/>
                        <a:buNone/>
                      </a:pPr>
                      <a:endParaRPr lang="en-US" sz="1100"/>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a:t>Domestic Gross and Foreign Gross are a sum of only box office income</a:t>
                      </a:r>
                    </a:p>
                    <a:p>
                      <a:pPr marL="0" indent="0">
                        <a:buFont typeface="Arial" panose="020B0604020202020204" pitchFamily="34" charset="0"/>
                        <a:buNone/>
                      </a:pPr>
                      <a:endParaRPr lang="en-US" sz="1100"/>
                    </a:p>
                  </a:txBody>
                  <a:tcPr/>
                </a:tc>
                <a:extLst>
                  <a:ext uri="{0D108BD9-81ED-4DB2-BD59-A6C34878D82A}">
                    <a16:rowId xmlns:a16="http://schemas.microsoft.com/office/drawing/2014/main" val="1959031856"/>
                  </a:ext>
                </a:extLst>
              </a:tr>
            </a:tbl>
          </a:graphicData>
        </a:graphic>
      </p:graphicFrame>
      <p:graphicFrame>
        <p:nvGraphicFramePr>
          <p:cNvPr id="47" name="Table 44">
            <a:extLst>
              <a:ext uri="{FF2B5EF4-FFF2-40B4-BE49-F238E27FC236}">
                <a16:creationId xmlns:a16="http://schemas.microsoft.com/office/drawing/2014/main" id="{640B7F22-D29D-4553-9AF3-0200E72DE684}"/>
              </a:ext>
            </a:extLst>
          </p:cNvPr>
          <p:cNvGraphicFramePr>
            <a:graphicFrameLocks noGrp="1"/>
          </p:cNvGraphicFramePr>
          <p:nvPr/>
        </p:nvGraphicFramePr>
        <p:xfrm>
          <a:off x="199688" y="2289952"/>
          <a:ext cx="2299650" cy="1757866"/>
        </p:xfrm>
        <a:graphic>
          <a:graphicData uri="http://schemas.openxmlformats.org/drawingml/2006/table">
            <a:tbl>
              <a:tblPr firstRow="1" bandRow="1">
                <a:tableStyleId>{93296810-A885-4BE3-A3E7-6D5BEEA58F35}</a:tableStyleId>
              </a:tblPr>
              <a:tblGrid>
                <a:gridCol w="1090757">
                  <a:extLst>
                    <a:ext uri="{9D8B030D-6E8A-4147-A177-3AD203B41FA5}">
                      <a16:colId xmlns:a16="http://schemas.microsoft.com/office/drawing/2014/main" val="967969510"/>
                    </a:ext>
                  </a:extLst>
                </a:gridCol>
                <a:gridCol w="1208893">
                  <a:extLst>
                    <a:ext uri="{9D8B030D-6E8A-4147-A177-3AD203B41FA5}">
                      <a16:colId xmlns:a16="http://schemas.microsoft.com/office/drawing/2014/main" val="412780031"/>
                    </a:ext>
                  </a:extLst>
                </a:gridCol>
              </a:tblGrid>
              <a:tr h="302722">
                <a:tc gridSpan="2">
                  <a:txBody>
                    <a:bodyPr/>
                    <a:lstStyle/>
                    <a:p>
                      <a:pPr algn="ctr"/>
                      <a:r>
                        <a:rPr lang="en-US" sz="1400"/>
                        <a:t>Used for Movie Attributes</a:t>
                      </a:r>
                    </a:p>
                  </a:txBody>
                  <a:tcPr/>
                </a:tc>
                <a:tc hMerge="1">
                  <a:txBody>
                    <a:bodyPr/>
                    <a:lstStyle/>
                    <a:p>
                      <a:r>
                        <a:rPr lang="en-US"/>
                        <a:t>Used for Financial Analysis</a:t>
                      </a:r>
                    </a:p>
                  </a:txBody>
                  <a:tcPr/>
                </a:tc>
                <a:extLst>
                  <a:ext uri="{0D108BD9-81ED-4DB2-BD59-A6C34878D82A}">
                    <a16:rowId xmlns:a16="http://schemas.microsoft.com/office/drawing/2014/main" val="2931717247"/>
                  </a:ext>
                </a:extLst>
              </a:tr>
              <a:tr h="665989">
                <a:tc>
                  <a:txBody>
                    <a:bodyPr/>
                    <a:lstStyle/>
                    <a:p>
                      <a:r>
                        <a:rPr lang="en-US" sz="1100"/>
                        <a:t>Important Columns</a:t>
                      </a:r>
                    </a:p>
                  </a:txBody>
                  <a:tcPr/>
                </a:tc>
                <a:tc>
                  <a:txBody>
                    <a:bodyPr/>
                    <a:lstStyle/>
                    <a:p>
                      <a:pPr marL="285750" indent="-285750">
                        <a:buFont typeface="Arial" panose="020B0604020202020204" pitchFamily="34" charset="0"/>
                        <a:buChar char="•"/>
                      </a:pPr>
                      <a:r>
                        <a:rPr lang="en-US" sz="1100"/>
                        <a:t>Genre</a:t>
                      </a:r>
                    </a:p>
                    <a:p>
                      <a:pPr marL="285750" indent="-285750">
                        <a:buFont typeface="Arial" panose="020B0604020202020204" pitchFamily="34" charset="0"/>
                        <a:buChar char="•"/>
                      </a:pPr>
                      <a:r>
                        <a:rPr lang="en-US" sz="1100"/>
                        <a:t>Director</a:t>
                      </a:r>
                    </a:p>
                    <a:p>
                      <a:pPr marL="285750" indent="-285750">
                        <a:buFont typeface="Arial" panose="020B0604020202020204" pitchFamily="34" charset="0"/>
                        <a:buChar char="•"/>
                      </a:pPr>
                      <a:r>
                        <a:rPr lang="en-US" sz="1100"/>
                        <a:t>Writer</a:t>
                      </a:r>
                    </a:p>
                  </a:txBody>
                  <a:tcPr/>
                </a:tc>
                <a:extLst>
                  <a:ext uri="{0D108BD9-81ED-4DB2-BD59-A6C34878D82A}">
                    <a16:rowId xmlns:a16="http://schemas.microsoft.com/office/drawing/2014/main" val="2000962486"/>
                  </a:ext>
                </a:extLst>
              </a:tr>
              <a:tr h="787077">
                <a:tc gridSpan="2">
                  <a:txBody>
                    <a:bodyPr/>
                    <a:lstStyle/>
                    <a:p>
                      <a:pPr marL="171450" indent="-171450">
                        <a:buFont typeface="Arial" panose="020B0604020202020204" pitchFamily="34" charset="0"/>
                        <a:buChar char="•"/>
                      </a:pPr>
                      <a:r>
                        <a:rPr lang="en-US" sz="1200"/>
                        <a:t>Limited number of box office observations.</a:t>
                      </a:r>
                    </a:p>
                  </a:txBody>
                  <a:tcPr/>
                </a:tc>
                <a:tc hMerge="1">
                  <a:txBody>
                    <a:bodyPr/>
                    <a:lstStyle/>
                    <a:p>
                      <a:pPr marL="0" indent="0">
                        <a:buFont typeface="Arial" panose="020B0604020202020204" pitchFamily="34" charset="0"/>
                        <a:buNone/>
                      </a:pPr>
                      <a:r>
                        <a:rPr lang="en-US" sz="1100"/>
                        <a:t>Limited number of box office observations, primary purpose of data is not financial</a:t>
                      </a:r>
                    </a:p>
                  </a:txBody>
                  <a:tcPr/>
                </a:tc>
                <a:extLst>
                  <a:ext uri="{0D108BD9-81ED-4DB2-BD59-A6C34878D82A}">
                    <a16:rowId xmlns:a16="http://schemas.microsoft.com/office/drawing/2014/main" val="2355164477"/>
                  </a:ext>
                </a:extLst>
              </a:tr>
            </a:tbl>
          </a:graphicData>
        </a:graphic>
      </p:graphicFrame>
      <p:graphicFrame>
        <p:nvGraphicFramePr>
          <p:cNvPr id="48" name="Table 44">
            <a:extLst>
              <a:ext uri="{FF2B5EF4-FFF2-40B4-BE49-F238E27FC236}">
                <a16:creationId xmlns:a16="http://schemas.microsoft.com/office/drawing/2014/main" id="{057ED120-A19A-4953-9243-C87C7C20D808}"/>
              </a:ext>
            </a:extLst>
          </p:cNvPr>
          <p:cNvGraphicFramePr>
            <a:graphicFrameLocks noGrp="1"/>
          </p:cNvGraphicFramePr>
          <p:nvPr/>
        </p:nvGraphicFramePr>
        <p:xfrm>
          <a:off x="2543907" y="2286000"/>
          <a:ext cx="2352409" cy="1759739"/>
        </p:xfrm>
        <a:graphic>
          <a:graphicData uri="http://schemas.openxmlformats.org/drawingml/2006/table">
            <a:tbl>
              <a:tblPr firstRow="1" bandRow="1">
                <a:tableStyleId>{93296810-A885-4BE3-A3E7-6D5BEEA58F35}</a:tableStyleId>
              </a:tblPr>
              <a:tblGrid>
                <a:gridCol w="966630">
                  <a:extLst>
                    <a:ext uri="{9D8B030D-6E8A-4147-A177-3AD203B41FA5}">
                      <a16:colId xmlns:a16="http://schemas.microsoft.com/office/drawing/2014/main" val="967969510"/>
                    </a:ext>
                  </a:extLst>
                </a:gridCol>
                <a:gridCol w="1385779">
                  <a:extLst>
                    <a:ext uri="{9D8B030D-6E8A-4147-A177-3AD203B41FA5}">
                      <a16:colId xmlns:a16="http://schemas.microsoft.com/office/drawing/2014/main" val="412780031"/>
                    </a:ext>
                  </a:extLst>
                </a:gridCol>
              </a:tblGrid>
              <a:tr h="393848">
                <a:tc gridSpan="2">
                  <a:txBody>
                    <a:bodyPr/>
                    <a:lstStyle/>
                    <a:p>
                      <a:pPr algn="ctr"/>
                      <a:r>
                        <a:rPr lang="en-US" sz="1400"/>
                        <a:t>Used for Movie Review / Rating Analysis</a:t>
                      </a:r>
                    </a:p>
                  </a:txBody>
                  <a:tcPr/>
                </a:tc>
                <a:tc hMerge="1">
                  <a:txBody>
                    <a:bodyPr/>
                    <a:lstStyle/>
                    <a:p>
                      <a:r>
                        <a:rPr lang="en-US"/>
                        <a:t>Used for Financial Analysis</a:t>
                      </a:r>
                    </a:p>
                  </a:txBody>
                  <a:tcPr/>
                </a:tc>
                <a:extLst>
                  <a:ext uri="{0D108BD9-81ED-4DB2-BD59-A6C34878D82A}">
                    <a16:rowId xmlns:a16="http://schemas.microsoft.com/office/drawing/2014/main" val="2931717247"/>
                  </a:ext>
                </a:extLst>
              </a:tr>
              <a:tr h="339524">
                <a:tc>
                  <a:txBody>
                    <a:bodyPr/>
                    <a:lstStyle/>
                    <a:p>
                      <a:r>
                        <a:rPr lang="en-US" sz="1100"/>
                        <a:t>Important Columns</a:t>
                      </a:r>
                    </a:p>
                  </a:txBody>
                  <a:tcPr/>
                </a:tc>
                <a:tc>
                  <a:txBody>
                    <a:bodyPr/>
                    <a:lstStyle/>
                    <a:p>
                      <a:pPr marL="285750" indent="-285750">
                        <a:buFont typeface="Arial" panose="020B0604020202020204" pitchFamily="34" charset="0"/>
                        <a:buChar char="•"/>
                      </a:pPr>
                      <a:r>
                        <a:rPr lang="en-US" sz="1100"/>
                        <a:t>Fresh</a:t>
                      </a:r>
                    </a:p>
                  </a:txBody>
                  <a:tcPr/>
                </a:tc>
                <a:extLst>
                  <a:ext uri="{0D108BD9-81ED-4DB2-BD59-A6C34878D82A}">
                    <a16:rowId xmlns:a16="http://schemas.microsoft.com/office/drawing/2014/main" val="2000962486"/>
                  </a:ext>
                </a:extLst>
              </a:tr>
              <a:tr h="814859">
                <a:tc gridSpan="2">
                  <a:txBody>
                    <a:bodyPr/>
                    <a:lstStyle/>
                    <a:p>
                      <a:pPr marL="171450" indent="-171450">
                        <a:buFont typeface="Arial" panose="020B0604020202020204" pitchFamily="34" charset="0"/>
                        <a:buChar char="•"/>
                      </a:pPr>
                      <a:r>
                        <a:rPr lang="en-US" sz="1200"/>
                        <a:t>Utilized Fresh/Rotten score to standardize review analysis.</a:t>
                      </a:r>
                    </a:p>
                  </a:txBody>
                  <a:tcPr/>
                </a:tc>
                <a:tc hMerge="1">
                  <a:txBody>
                    <a:bodyPr/>
                    <a:lstStyle/>
                    <a:p>
                      <a:pPr marL="171450" indent="-171450">
                        <a:buFont typeface="Arial" panose="020B0604020202020204" pitchFamily="34" charset="0"/>
                        <a:buChar char="•"/>
                      </a:pPr>
                      <a:r>
                        <a:rPr lang="en-US" sz="1100"/>
                        <a:t>Both tables were joined to analyze reviews based on movie attributes</a:t>
                      </a:r>
                    </a:p>
                    <a:p>
                      <a:pPr marL="171450" indent="-171450">
                        <a:buFont typeface="Arial" panose="020B0604020202020204" pitchFamily="34" charset="0"/>
                        <a:buChar char="•"/>
                      </a:pPr>
                      <a:r>
                        <a:rPr lang="en-US" sz="1100"/>
                        <a:t>Added column to return 1 if review is fresh (good), and 0 if rotten (bad)</a:t>
                      </a:r>
                    </a:p>
                  </a:txBody>
                  <a:tcPr/>
                </a:tc>
                <a:extLst>
                  <a:ext uri="{0D108BD9-81ED-4DB2-BD59-A6C34878D82A}">
                    <a16:rowId xmlns:a16="http://schemas.microsoft.com/office/drawing/2014/main" val="2355164477"/>
                  </a:ext>
                </a:extLst>
              </a:tr>
            </a:tbl>
          </a:graphicData>
        </a:graphic>
      </p:graphicFrame>
      <p:sp>
        <p:nvSpPr>
          <p:cNvPr id="5" name="TextBox 4">
            <a:extLst>
              <a:ext uri="{FF2B5EF4-FFF2-40B4-BE49-F238E27FC236}">
                <a16:creationId xmlns:a16="http://schemas.microsoft.com/office/drawing/2014/main" id="{C43BA4A9-8C42-C675-445E-D2E834FF7787}"/>
              </a:ext>
            </a:extLst>
          </p:cNvPr>
          <p:cNvSpPr txBox="1"/>
          <p:nvPr/>
        </p:nvSpPr>
        <p:spPr>
          <a:xfrm>
            <a:off x="227636" y="4303171"/>
            <a:ext cx="463254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cs typeface="Arial"/>
              </a:rPr>
              <a:t>Both tables were joined to analyze reviews based on movie attributes​.</a:t>
            </a:r>
          </a:p>
        </p:txBody>
      </p:sp>
    </p:spTree>
    <p:extLst>
      <p:ext uri="{BB962C8B-B14F-4D97-AF65-F5344CB8AC3E}">
        <p14:creationId xmlns:p14="http://schemas.microsoft.com/office/powerpoint/2010/main" val="238479079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8D9BEF67-72B6-4860-98FC-A7A484C5D662}"/>
              </a:ext>
            </a:extLst>
          </p:cNvPr>
          <p:cNvSpPr/>
          <p:nvPr/>
        </p:nvSpPr>
        <p:spPr>
          <a:xfrm>
            <a:off x="6470619" y="5030029"/>
            <a:ext cx="5238781" cy="110799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5CA7B8CB-9ECC-4E4F-B00B-76F08EB0A271}"/>
              </a:ext>
            </a:extLst>
          </p:cNvPr>
          <p:cNvSpPr>
            <a:spLocks noGrp="1"/>
          </p:cNvSpPr>
          <p:nvPr>
            <p:ph type="title"/>
          </p:nvPr>
        </p:nvSpPr>
        <p:spPr/>
        <p:txBody>
          <a:bodyPr/>
          <a:lstStyle/>
          <a:p>
            <a:r>
              <a:rPr lang="en-US" dirty="0"/>
              <a:t>Our Model / Analysis</a:t>
            </a:r>
          </a:p>
        </p:txBody>
      </p:sp>
      <p:sp>
        <p:nvSpPr>
          <p:cNvPr id="11" name="TextBox 10">
            <a:extLst>
              <a:ext uri="{FF2B5EF4-FFF2-40B4-BE49-F238E27FC236}">
                <a16:creationId xmlns:a16="http://schemas.microsoft.com/office/drawing/2014/main" id="{9EA300BC-7C7B-48E4-9411-D17B7F5AF9C7}"/>
              </a:ext>
            </a:extLst>
          </p:cNvPr>
          <p:cNvSpPr txBox="1"/>
          <p:nvPr/>
        </p:nvSpPr>
        <p:spPr>
          <a:xfrm>
            <a:off x="180958" y="1068100"/>
            <a:ext cx="5746115" cy="1600438"/>
          </a:xfrm>
          <a:prstGeom prst="rect">
            <a:avLst/>
          </a:prstGeom>
          <a:noFill/>
        </p:spPr>
        <p:txBody>
          <a:bodyPr wrap="square" rtlCol="0">
            <a:spAutoFit/>
          </a:bodyPr>
          <a:lstStyle/>
          <a:p>
            <a:pPr marL="285750" indent="-285750">
              <a:buFont typeface="Arial" panose="020B0604020202020204" pitchFamily="34" charset="0"/>
              <a:buChar char="•"/>
            </a:pPr>
            <a:r>
              <a:rPr lang="en-US" sz="1400" b="1" i="1">
                <a:latin typeface="Open Sans" panose="020B0606030504020204" pitchFamily="34" charset="0"/>
                <a:ea typeface="Open Sans" panose="020B0606030504020204" pitchFamily="34" charset="0"/>
                <a:cs typeface="Open Sans" panose="020B0606030504020204" pitchFamily="34" charset="0"/>
              </a:rPr>
              <a:t>Null Hypothesis</a:t>
            </a:r>
            <a:r>
              <a:rPr lang="en-US" sz="1400">
                <a:latin typeface="Open Sans" panose="020B0606030504020204" pitchFamily="34" charset="0"/>
                <a:ea typeface="Open Sans" panose="020B0606030504020204" pitchFamily="34" charset="0"/>
                <a:cs typeface="Open Sans" panose="020B0606030504020204" pitchFamily="34" charset="0"/>
              </a:rPr>
              <a:t>: Distributions of movie Fresh percentage for first time directors are </a:t>
            </a:r>
            <a:r>
              <a:rPr lang="en-US" sz="1400" i="1">
                <a:latin typeface="Open Sans" panose="020B0606030504020204" pitchFamily="34" charset="0"/>
                <a:ea typeface="Open Sans" panose="020B0606030504020204" pitchFamily="34" charset="0"/>
                <a:cs typeface="Open Sans" panose="020B0606030504020204" pitchFamily="34" charset="0"/>
              </a:rPr>
              <a:t>statistically similar </a:t>
            </a:r>
            <a:r>
              <a:rPr lang="en-US" sz="1400">
                <a:latin typeface="Open Sans" panose="020B0606030504020204" pitchFamily="34" charset="0"/>
                <a:ea typeface="Open Sans" panose="020B0606030504020204" pitchFamily="34" charset="0"/>
                <a:cs typeface="Open Sans" panose="020B0606030504020204" pitchFamily="34" charset="0"/>
              </a:rPr>
              <a:t>to experienced directors.</a:t>
            </a:r>
          </a:p>
          <a:p>
            <a:pPr marL="285750" indent="-285750">
              <a:buFont typeface="Arial" panose="020B0604020202020204" pitchFamily="34" charset="0"/>
              <a:buChar char="•"/>
            </a:pPr>
            <a:endParaRPr lang="en-US" sz="140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Arial" panose="020B0604020202020204" pitchFamily="34" charset="0"/>
              <a:buChar char="•"/>
            </a:pPr>
            <a:r>
              <a:rPr lang="en-US" sz="1400" b="1" i="1">
                <a:latin typeface="Open Sans" panose="020B0606030504020204" pitchFamily="34" charset="0"/>
                <a:ea typeface="Open Sans" panose="020B0606030504020204" pitchFamily="34" charset="0"/>
                <a:cs typeface="Open Sans" panose="020B0606030504020204" pitchFamily="34" charset="0"/>
              </a:rPr>
              <a:t>Alternative Hypothesis</a:t>
            </a:r>
            <a:r>
              <a:rPr lang="en-US" sz="1400">
                <a:latin typeface="Open Sans" panose="020B0606030504020204" pitchFamily="34" charset="0"/>
                <a:ea typeface="Open Sans" panose="020B0606030504020204" pitchFamily="34" charset="0"/>
                <a:cs typeface="Open Sans" panose="020B0606030504020204" pitchFamily="34" charset="0"/>
              </a:rPr>
              <a:t>: Distributions of movie average Fresh percentage for experienced directors are </a:t>
            </a:r>
            <a:r>
              <a:rPr lang="en-US" sz="1400" i="1">
                <a:latin typeface="Open Sans" panose="020B0606030504020204" pitchFamily="34" charset="0"/>
                <a:ea typeface="Open Sans" panose="020B0606030504020204" pitchFamily="34" charset="0"/>
                <a:cs typeface="Open Sans" panose="020B0606030504020204" pitchFamily="34" charset="0"/>
              </a:rPr>
              <a:t>higher than </a:t>
            </a:r>
            <a:r>
              <a:rPr lang="en-US" sz="1400">
                <a:latin typeface="Open Sans" panose="020B0606030504020204" pitchFamily="34" charset="0"/>
                <a:ea typeface="Open Sans" panose="020B0606030504020204" pitchFamily="34" charset="0"/>
                <a:cs typeface="Open Sans" panose="020B0606030504020204" pitchFamily="34" charset="0"/>
              </a:rPr>
              <a:t>for first time directors.</a:t>
            </a:r>
          </a:p>
        </p:txBody>
      </p:sp>
      <p:pic>
        <p:nvPicPr>
          <p:cNvPr id="14" name="Picture 13">
            <a:extLst>
              <a:ext uri="{FF2B5EF4-FFF2-40B4-BE49-F238E27FC236}">
                <a16:creationId xmlns:a16="http://schemas.microsoft.com/office/drawing/2014/main" id="{098A535E-53B8-4FCC-BF65-7D57B9A995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885" y="6234032"/>
            <a:ext cx="1007299" cy="531193"/>
          </a:xfrm>
          <a:prstGeom prst="rect">
            <a:avLst/>
          </a:prstGeom>
        </p:spPr>
      </p:pic>
      <p:sp>
        <p:nvSpPr>
          <p:cNvPr id="23" name="Text Placeholder 26">
            <a:extLst>
              <a:ext uri="{FF2B5EF4-FFF2-40B4-BE49-F238E27FC236}">
                <a16:creationId xmlns:a16="http://schemas.microsoft.com/office/drawing/2014/main" id="{9E01748D-E48B-4C7B-8FF2-0DB92BCE2DF9}"/>
              </a:ext>
            </a:extLst>
          </p:cNvPr>
          <p:cNvSpPr>
            <a:spLocks noGrp="1"/>
          </p:cNvSpPr>
          <p:nvPr>
            <p:ph type="body" sz="quarter" idx="13"/>
          </p:nvPr>
        </p:nvSpPr>
        <p:spPr>
          <a:xfrm>
            <a:off x="551688" y="684903"/>
            <a:ext cx="11390734" cy="454080"/>
          </a:xfrm>
        </p:spPr>
        <p:txBody>
          <a:bodyPr vert="horz" lIns="0" tIns="0" rIns="0" bIns="0" rtlCol="0" anchor="t">
            <a:noAutofit/>
          </a:bodyPr>
          <a:lstStyle/>
          <a:p>
            <a:r>
              <a:rPr lang="en-US">
                <a:latin typeface="Open Sans Light"/>
                <a:ea typeface="Open Sans Light"/>
                <a:cs typeface="Open Sans Light"/>
              </a:rPr>
              <a:t>Does director experience lead to a higher average percentage of Fresh ratings on Rotten Tomatoes?</a:t>
            </a:r>
            <a:endParaRPr lang="en-US"/>
          </a:p>
          <a:p>
            <a:endParaRPr lang="en-US"/>
          </a:p>
        </p:txBody>
      </p:sp>
      <p:grpSp>
        <p:nvGrpSpPr>
          <p:cNvPr id="35" name="Group 34">
            <a:extLst>
              <a:ext uri="{FF2B5EF4-FFF2-40B4-BE49-F238E27FC236}">
                <a16:creationId xmlns:a16="http://schemas.microsoft.com/office/drawing/2014/main" id="{2C29484C-8C85-4D1D-9F89-31D624B6F84F}"/>
              </a:ext>
            </a:extLst>
          </p:cNvPr>
          <p:cNvGrpSpPr/>
          <p:nvPr/>
        </p:nvGrpSpPr>
        <p:grpSpPr>
          <a:xfrm>
            <a:off x="180958" y="2787268"/>
            <a:ext cx="5558829" cy="1409202"/>
            <a:chOff x="430699" y="3494842"/>
            <a:chExt cx="5111750" cy="1534358"/>
          </a:xfrm>
        </p:grpSpPr>
        <p:sp>
          <p:nvSpPr>
            <p:cNvPr id="24" name="Rectangle 23">
              <a:extLst>
                <a:ext uri="{FF2B5EF4-FFF2-40B4-BE49-F238E27FC236}">
                  <a16:creationId xmlns:a16="http://schemas.microsoft.com/office/drawing/2014/main" id="{42414F83-04A1-4760-8979-F032FD504133}"/>
                </a:ext>
              </a:extLst>
            </p:cNvPr>
            <p:cNvSpPr/>
            <p:nvPr/>
          </p:nvSpPr>
          <p:spPr>
            <a:xfrm>
              <a:off x="430699" y="3494842"/>
              <a:ext cx="5111750" cy="153435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738840D5-8409-4908-926F-0E75AC0804E7}"/>
                </a:ext>
              </a:extLst>
            </p:cNvPr>
            <p:cNvSpPr txBox="1"/>
            <p:nvPr/>
          </p:nvSpPr>
          <p:spPr>
            <a:xfrm>
              <a:off x="499289" y="3999761"/>
              <a:ext cx="4873642" cy="652982"/>
            </a:xfrm>
            <a:prstGeom prst="rect">
              <a:avLst/>
            </a:prstGeom>
            <a:noFill/>
          </p:spPr>
          <p:txBody>
            <a:bodyPr wrap="square" rtlCol="0">
              <a:spAutoFit/>
            </a:bodyPr>
            <a:lstStyle/>
            <a:p>
              <a:r>
                <a:rPr lang="en-US" sz="1400" b="1">
                  <a:latin typeface="Open Sans" panose="020B0606030504020204" pitchFamily="34" charset="0"/>
                  <a:ea typeface="Open Sans" panose="020B0606030504020204" pitchFamily="34" charset="0"/>
                  <a:cs typeface="Open Sans" panose="020B0606030504020204" pitchFamily="34" charset="0"/>
                </a:rPr>
                <a:t>Mann-Whitney U test: </a:t>
              </a:r>
              <a:r>
                <a:rPr lang="en-US" sz="1400" u="sng">
                  <a:latin typeface="Open Sans" panose="020B0606030504020204" pitchFamily="34" charset="0"/>
                  <a:ea typeface="Open Sans" panose="020B0606030504020204" pitchFamily="34" charset="0"/>
                  <a:cs typeface="Open Sans" panose="020B0606030504020204" pitchFamily="34" charset="0"/>
                </a:rPr>
                <a:t>Conclude that the movie average fresh percentage is significantly greater for movies that were directed by a director who has worked on 2 or more movies.</a:t>
              </a:r>
            </a:p>
          </p:txBody>
        </p:sp>
        <p:sp>
          <p:nvSpPr>
            <p:cNvPr id="26" name="TextBox 25">
              <a:extLst>
                <a:ext uri="{FF2B5EF4-FFF2-40B4-BE49-F238E27FC236}">
                  <a16:creationId xmlns:a16="http://schemas.microsoft.com/office/drawing/2014/main" id="{2081E4E6-FB51-4F2A-80CE-73311EB4CBE8}"/>
                </a:ext>
              </a:extLst>
            </p:cNvPr>
            <p:cNvSpPr txBox="1"/>
            <p:nvPr/>
          </p:nvSpPr>
          <p:spPr>
            <a:xfrm>
              <a:off x="546946" y="3562636"/>
              <a:ext cx="4651163" cy="274618"/>
            </a:xfrm>
            <a:prstGeom prst="rect">
              <a:avLst/>
            </a:prstGeom>
            <a:noFill/>
          </p:spPr>
          <p:txBody>
            <a:bodyPr wrap="square">
              <a:spAutoFit/>
            </a:bodyPr>
            <a:lstStyle/>
            <a:p>
              <a:r>
                <a:rPr lang="en-US" sz="1600" b="1">
                  <a:latin typeface="Open Sans" panose="020B0606030504020204" pitchFamily="34" charset="0"/>
                  <a:ea typeface="Open Sans" panose="020B0606030504020204" pitchFamily="34" charset="0"/>
                  <a:cs typeface="Open Sans" panose="020B0606030504020204" pitchFamily="34" charset="0"/>
                </a:rPr>
                <a:t>Testing Conclusion:</a:t>
              </a:r>
            </a:p>
          </p:txBody>
        </p:sp>
        <p:cxnSp>
          <p:nvCxnSpPr>
            <p:cNvPr id="28" name="Straight Connector 27">
              <a:extLst>
                <a:ext uri="{FF2B5EF4-FFF2-40B4-BE49-F238E27FC236}">
                  <a16:creationId xmlns:a16="http://schemas.microsoft.com/office/drawing/2014/main" id="{E30C9A0A-5723-483E-921A-8F20A98BC77F}"/>
                </a:ext>
              </a:extLst>
            </p:cNvPr>
            <p:cNvCxnSpPr/>
            <p:nvPr/>
          </p:nvCxnSpPr>
          <p:spPr>
            <a:xfrm>
              <a:off x="583099" y="3931967"/>
              <a:ext cx="4781550" cy="0"/>
            </a:xfrm>
            <a:prstGeom prst="line">
              <a:avLst/>
            </a:prstGeom>
          </p:spPr>
          <p:style>
            <a:lnRef idx="1">
              <a:schemeClr val="accent3"/>
            </a:lnRef>
            <a:fillRef idx="0">
              <a:schemeClr val="accent3"/>
            </a:fillRef>
            <a:effectRef idx="0">
              <a:schemeClr val="accent3"/>
            </a:effectRef>
            <a:fontRef idx="minor">
              <a:schemeClr val="tx1"/>
            </a:fontRef>
          </p:style>
        </p:cxnSp>
      </p:grpSp>
      <p:sp>
        <p:nvSpPr>
          <p:cNvPr id="32" name="TextBox 31">
            <a:extLst>
              <a:ext uri="{FF2B5EF4-FFF2-40B4-BE49-F238E27FC236}">
                <a16:creationId xmlns:a16="http://schemas.microsoft.com/office/drawing/2014/main" id="{08F1DB50-014E-432E-BA12-614A4B052F4E}"/>
              </a:ext>
            </a:extLst>
          </p:cNvPr>
          <p:cNvSpPr txBox="1"/>
          <p:nvPr/>
        </p:nvSpPr>
        <p:spPr>
          <a:xfrm>
            <a:off x="6526494" y="5114667"/>
            <a:ext cx="5127029" cy="938719"/>
          </a:xfrm>
          <a:prstGeom prst="rect">
            <a:avLst/>
          </a:prstGeom>
          <a:noFill/>
        </p:spPr>
        <p:txBody>
          <a:bodyPr wrap="square" rtlCol="0">
            <a:spAutoFit/>
          </a:bodyPr>
          <a:lstStyle/>
          <a:p>
            <a:r>
              <a:rPr lang="en-US" sz="1100">
                <a:latin typeface="Open Sans" panose="020B0606030504020204" pitchFamily="34" charset="0"/>
                <a:ea typeface="Open Sans" panose="020B0606030504020204" pitchFamily="34" charset="0"/>
                <a:cs typeface="Open Sans" panose="020B0606030504020204" pitchFamily="34" charset="0"/>
              </a:rPr>
              <a:t>Key Variable: </a:t>
            </a:r>
            <a:r>
              <a:rPr lang="en-US" sz="1100" i="1">
                <a:latin typeface="Open Sans" panose="020B0606030504020204" pitchFamily="34" charset="0"/>
                <a:ea typeface="Open Sans" panose="020B0606030504020204" pitchFamily="34" charset="0"/>
                <a:cs typeface="Open Sans" panose="020B0606030504020204" pitchFamily="34" charset="0"/>
              </a:rPr>
              <a:t>Fresh Percentage</a:t>
            </a:r>
          </a:p>
          <a:p>
            <a:r>
              <a:rPr lang="en-US" sz="1100">
                <a:latin typeface="Open Sans" panose="020B0606030504020204" pitchFamily="34" charset="0"/>
                <a:ea typeface="Open Sans" panose="020B0606030504020204" pitchFamily="34" charset="0"/>
                <a:cs typeface="Open Sans" panose="020B0606030504020204" pitchFamily="34" charset="0"/>
              </a:rPr>
              <a:t>- Sum of Fresh (good) reviews/total number of reviews.</a:t>
            </a:r>
          </a:p>
          <a:p>
            <a:endParaRPr lang="en-US" sz="1100">
              <a:latin typeface="Open Sans" panose="020B0606030504020204" pitchFamily="34" charset="0"/>
              <a:ea typeface="Open Sans" panose="020B0606030504020204" pitchFamily="34" charset="0"/>
              <a:cs typeface="Open Sans" panose="020B0606030504020204" pitchFamily="34" charset="0"/>
            </a:endParaRPr>
          </a:p>
          <a:p>
            <a:r>
              <a:rPr lang="en-US" sz="1100">
                <a:latin typeface="Open Sans" panose="020B0606030504020204" pitchFamily="34" charset="0"/>
                <a:ea typeface="Open Sans" panose="020B0606030504020204" pitchFamily="34" charset="0"/>
                <a:cs typeface="Open Sans" panose="020B0606030504020204" pitchFamily="34" charset="0"/>
              </a:rPr>
              <a:t>Key Variable: </a:t>
            </a:r>
            <a:r>
              <a:rPr lang="en-US" sz="1100" i="1">
                <a:latin typeface="Open Sans" panose="020B0606030504020204" pitchFamily="34" charset="0"/>
                <a:ea typeface="Open Sans" panose="020B0606030504020204" pitchFamily="34" charset="0"/>
                <a:cs typeface="Open Sans" panose="020B0606030504020204" pitchFamily="34" charset="0"/>
              </a:rPr>
              <a:t>Movie Average Fresh Percentage</a:t>
            </a:r>
            <a:endParaRPr lang="en-US" sz="1100">
              <a:latin typeface="Open Sans" panose="020B0606030504020204" pitchFamily="34" charset="0"/>
              <a:ea typeface="Open Sans" panose="020B0606030504020204" pitchFamily="34" charset="0"/>
              <a:cs typeface="Open Sans" panose="020B0606030504020204" pitchFamily="34" charset="0"/>
            </a:endParaRPr>
          </a:p>
          <a:p>
            <a:r>
              <a:rPr lang="en-US" sz="1100">
                <a:latin typeface="Open Sans" panose="020B0606030504020204" pitchFamily="34" charset="0"/>
                <a:ea typeface="Open Sans" panose="020B0606030504020204" pitchFamily="34" charset="0"/>
                <a:cs typeface="Open Sans" panose="020B0606030504020204" pitchFamily="34" charset="0"/>
              </a:rPr>
              <a:t>- Average of fresh percentage = All percentages/number of movies directed.</a:t>
            </a:r>
          </a:p>
        </p:txBody>
      </p:sp>
      <p:sp>
        <p:nvSpPr>
          <p:cNvPr id="7" name="TextBox 6">
            <a:extLst>
              <a:ext uri="{FF2B5EF4-FFF2-40B4-BE49-F238E27FC236}">
                <a16:creationId xmlns:a16="http://schemas.microsoft.com/office/drawing/2014/main" id="{9D363C2B-76DC-4A01-8331-383FE6D09A04}"/>
              </a:ext>
            </a:extLst>
          </p:cNvPr>
          <p:cNvSpPr txBox="1"/>
          <p:nvPr/>
        </p:nvSpPr>
        <p:spPr>
          <a:xfrm>
            <a:off x="9992725" y="6134759"/>
            <a:ext cx="1806849" cy="246221"/>
          </a:xfrm>
          <a:prstGeom prst="rect">
            <a:avLst/>
          </a:prstGeom>
          <a:noFill/>
        </p:spPr>
        <p:txBody>
          <a:bodyPr wrap="square" rtlCol="0">
            <a:spAutoFit/>
          </a:bodyPr>
          <a:lstStyle/>
          <a:p>
            <a:r>
              <a:rPr lang="en-US" sz="1000">
                <a:latin typeface="Open Sans" panose="020B0606030504020204" pitchFamily="34" charset="0"/>
                <a:ea typeface="Open Sans" panose="020B0606030504020204" pitchFamily="34" charset="0"/>
                <a:cs typeface="Open Sans" panose="020B0606030504020204" pitchFamily="34" charset="0"/>
              </a:rPr>
              <a:t>Rotten Tomatoes Reviews*</a:t>
            </a:r>
            <a:endParaRPr lang="en-US" sz="1000"/>
          </a:p>
        </p:txBody>
      </p:sp>
      <p:grpSp>
        <p:nvGrpSpPr>
          <p:cNvPr id="46" name="Group 45">
            <a:extLst>
              <a:ext uri="{FF2B5EF4-FFF2-40B4-BE49-F238E27FC236}">
                <a16:creationId xmlns:a16="http://schemas.microsoft.com/office/drawing/2014/main" id="{E9EA0729-C73F-43A8-84DD-B2B58E96D8F2}"/>
              </a:ext>
            </a:extLst>
          </p:cNvPr>
          <p:cNvGrpSpPr/>
          <p:nvPr/>
        </p:nvGrpSpPr>
        <p:grpSpPr>
          <a:xfrm>
            <a:off x="180958" y="4361773"/>
            <a:ext cx="5558829" cy="1756362"/>
            <a:chOff x="180958" y="4597941"/>
            <a:chExt cx="5558829" cy="1756362"/>
          </a:xfrm>
        </p:grpSpPr>
        <p:sp>
          <p:nvSpPr>
            <p:cNvPr id="42" name="Rectangle 41">
              <a:extLst>
                <a:ext uri="{FF2B5EF4-FFF2-40B4-BE49-F238E27FC236}">
                  <a16:creationId xmlns:a16="http://schemas.microsoft.com/office/drawing/2014/main" id="{1BAE23FF-285F-4691-81FD-5DBA134E4175}"/>
                </a:ext>
              </a:extLst>
            </p:cNvPr>
            <p:cNvSpPr/>
            <p:nvPr/>
          </p:nvSpPr>
          <p:spPr>
            <a:xfrm>
              <a:off x="180958" y="4597941"/>
              <a:ext cx="5558829" cy="175636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7642C0B8-8849-46ED-B326-C59C6B8FFD55}"/>
                </a:ext>
              </a:extLst>
            </p:cNvPr>
            <p:cNvSpPr txBox="1"/>
            <p:nvPr/>
          </p:nvSpPr>
          <p:spPr>
            <a:xfrm>
              <a:off x="255547" y="5077397"/>
              <a:ext cx="5299895" cy="1189153"/>
            </a:xfrm>
            <a:prstGeom prst="rect">
              <a:avLst/>
            </a:prstGeom>
            <a:noFill/>
          </p:spPr>
          <p:txBody>
            <a:bodyPr wrap="square" rtlCol="0">
              <a:spAutoFit/>
            </a:bodyPr>
            <a:lstStyle/>
            <a:p>
              <a:r>
                <a:rPr lang="en-US" sz="1400" b="1">
                  <a:latin typeface="Open Sans" panose="020B0606030504020204" pitchFamily="34" charset="0"/>
                  <a:ea typeface="Open Sans" panose="020B0606030504020204" pitchFamily="34" charset="0"/>
                  <a:cs typeface="Open Sans" panose="020B0606030504020204" pitchFamily="34" charset="0"/>
                </a:rPr>
                <a:t>Model 1: </a:t>
              </a:r>
              <a:r>
                <a:rPr lang="en-US" sz="1400">
                  <a:latin typeface="Open Sans" panose="020B0606030504020204" pitchFamily="34" charset="0"/>
                  <a:ea typeface="Open Sans" panose="020B0606030504020204" pitchFamily="34" charset="0"/>
                  <a:cs typeface="Open Sans" panose="020B0606030504020204" pitchFamily="34" charset="0"/>
                </a:rPr>
                <a:t>As a </a:t>
              </a:r>
              <a:r>
                <a:rPr lang="en-US" sz="1400" b="1">
                  <a:solidFill>
                    <a:schemeClr val="accent6">
                      <a:lumMod val="75000"/>
                    </a:schemeClr>
                  </a:solidFill>
                  <a:latin typeface="Open Sans" panose="020B0606030504020204" pitchFamily="34" charset="0"/>
                  <a:ea typeface="Open Sans" panose="020B0606030504020204" pitchFamily="34" charset="0"/>
                  <a:cs typeface="Open Sans" panose="020B0606030504020204" pitchFamily="34" charset="0"/>
                </a:rPr>
                <a:t>director gains one movie</a:t>
              </a:r>
              <a:r>
                <a:rPr lang="en-US" sz="1400">
                  <a:solidFill>
                    <a:schemeClr val="accent6">
                      <a:lumMod val="7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400">
                  <a:latin typeface="Open Sans" panose="020B0606030504020204" pitchFamily="34" charset="0"/>
                  <a:ea typeface="Open Sans" panose="020B0606030504020204" pitchFamily="34" charset="0"/>
                  <a:cs typeface="Open Sans" panose="020B0606030504020204" pitchFamily="34" charset="0"/>
                </a:rPr>
                <a:t>in experience, the </a:t>
              </a:r>
              <a:r>
                <a:rPr lang="en-US" sz="1400" b="1">
                  <a:solidFill>
                    <a:schemeClr val="accent6">
                      <a:lumMod val="75000"/>
                    </a:schemeClr>
                  </a:solidFill>
                  <a:latin typeface="Open Sans" panose="020B0606030504020204" pitchFamily="34" charset="0"/>
                  <a:ea typeface="Open Sans" panose="020B0606030504020204" pitchFamily="34" charset="0"/>
                  <a:cs typeface="Open Sans" panose="020B0606030504020204" pitchFamily="34" charset="0"/>
                </a:rPr>
                <a:t>fresh percentage is expected to increase by 5%</a:t>
              </a:r>
            </a:p>
            <a:p>
              <a:endParaRPr lang="en-US" sz="1400" u="sng">
                <a:latin typeface="Open Sans" panose="020B0606030504020204" pitchFamily="34" charset="0"/>
                <a:ea typeface="Open Sans" panose="020B0606030504020204" pitchFamily="34" charset="0"/>
                <a:cs typeface="Open Sans" panose="020B0606030504020204" pitchFamily="34" charset="0"/>
              </a:endParaRPr>
            </a:p>
            <a:p>
              <a:r>
                <a:rPr lang="en-US" sz="1400" b="1">
                  <a:latin typeface="Open Sans" panose="020B0606030504020204" pitchFamily="34" charset="0"/>
                  <a:ea typeface="Open Sans" panose="020B0606030504020204" pitchFamily="34" charset="0"/>
                  <a:cs typeface="Open Sans" panose="020B0606030504020204" pitchFamily="34" charset="0"/>
                </a:rPr>
                <a:t>Model 2: </a:t>
              </a:r>
              <a:r>
                <a:rPr lang="en-US" sz="1400">
                  <a:latin typeface="Open Sans" panose="020B0606030504020204" pitchFamily="34" charset="0"/>
                  <a:ea typeface="Open Sans" panose="020B0606030504020204" pitchFamily="34" charset="0"/>
                  <a:cs typeface="Open Sans" panose="020B0606030504020204" pitchFamily="34" charset="0"/>
                </a:rPr>
                <a:t>For every </a:t>
              </a:r>
              <a:r>
                <a:rPr lang="en-US" sz="1400" b="1">
                  <a:solidFill>
                    <a:schemeClr val="accent6">
                      <a:lumMod val="75000"/>
                    </a:schemeClr>
                  </a:solidFill>
                  <a:latin typeface="Open Sans" panose="020B0606030504020204" pitchFamily="34" charset="0"/>
                  <a:ea typeface="Open Sans" panose="020B0606030504020204" pitchFamily="34" charset="0"/>
                  <a:cs typeface="Open Sans" panose="020B0606030504020204" pitchFamily="34" charset="0"/>
                </a:rPr>
                <a:t>fresh percentage point gained</a:t>
              </a:r>
              <a:r>
                <a:rPr lang="en-US" sz="1400">
                  <a:latin typeface="Open Sans" panose="020B0606030504020204" pitchFamily="34" charset="0"/>
                  <a:ea typeface="Open Sans" panose="020B0606030504020204" pitchFamily="34" charset="0"/>
                  <a:cs typeface="Open Sans" panose="020B0606030504020204" pitchFamily="34" charset="0"/>
                </a:rPr>
                <a:t>, we can expect to see </a:t>
              </a:r>
              <a:r>
                <a:rPr lang="en-US" sz="1400" b="1">
                  <a:solidFill>
                    <a:schemeClr val="accent6">
                      <a:lumMod val="75000"/>
                    </a:schemeClr>
                  </a:solidFill>
                  <a:latin typeface="Open Sans" panose="020B0606030504020204" pitchFamily="34" charset="0"/>
                  <a:ea typeface="Open Sans" panose="020B0606030504020204" pitchFamily="34" charset="0"/>
                  <a:cs typeface="Open Sans" panose="020B0606030504020204" pitchFamily="34" charset="0"/>
                </a:rPr>
                <a:t>box office revenue increase by $16.7K</a:t>
              </a:r>
            </a:p>
          </p:txBody>
        </p:sp>
        <p:sp>
          <p:nvSpPr>
            <p:cNvPr id="44" name="TextBox 43">
              <a:extLst>
                <a:ext uri="{FF2B5EF4-FFF2-40B4-BE49-F238E27FC236}">
                  <a16:creationId xmlns:a16="http://schemas.microsoft.com/office/drawing/2014/main" id="{15D30657-B69E-4258-AF02-C3E4B049F2EC}"/>
                </a:ext>
              </a:extLst>
            </p:cNvPr>
            <p:cNvSpPr txBox="1"/>
            <p:nvPr/>
          </p:nvSpPr>
          <p:spPr>
            <a:xfrm>
              <a:off x="307372" y="4675545"/>
              <a:ext cx="5057959" cy="421957"/>
            </a:xfrm>
            <a:prstGeom prst="rect">
              <a:avLst/>
            </a:prstGeom>
            <a:noFill/>
          </p:spPr>
          <p:txBody>
            <a:bodyPr wrap="square">
              <a:spAutoFit/>
            </a:bodyPr>
            <a:lstStyle/>
            <a:p>
              <a:r>
                <a:rPr lang="en-US" sz="1600" b="1">
                  <a:latin typeface="Open Sans" panose="020B0606030504020204" pitchFamily="34" charset="0"/>
                  <a:ea typeface="Open Sans" panose="020B0606030504020204" pitchFamily="34" charset="0"/>
                  <a:cs typeface="Open Sans" panose="020B0606030504020204" pitchFamily="34" charset="0"/>
                </a:rPr>
                <a:t>Linear Regression Results:</a:t>
              </a:r>
            </a:p>
          </p:txBody>
        </p:sp>
        <p:cxnSp>
          <p:nvCxnSpPr>
            <p:cNvPr id="45" name="Straight Connector 44">
              <a:extLst>
                <a:ext uri="{FF2B5EF4-FFF2-40B4-BE49-F238E27FC236}">
                  <a16:creationId xmlns:a16="http://schemas.microsoft.com/office/drawing/2014/main" id="{245DFCFE-A6DA-4048-A92E-2B379F4CF405}"/>
                </a:ext>
              </a:extLst>
            </p:cNvPr>
            <p:cNvCxnSpPr/>
            <p:nvPr/>
          </p:nvCxnSpPr>
          <p:spPr>
            <a:xfrm>
              <a:off x="305620" y="5030029"/>
              <a:ext cx="5199748" cy="0"/>
            </a:xfrm>
            <a:prstGeom prst="line">
              <a:avLst/>
            </a:prstGeom>
          </p:spPr>
          <p:style>
            <a:lnRef idx="1">
              <a:schemeClr val="accent6"/>
            </a:lnRef>
            <a:fillRef idx="0">
              <a:schemeClr val="accent6"/>
            </a:fillRef>
            <a:effectRef idx="0">
              <a:schemeClr val="accent6"/>
            </a:effectRef>
            <a:fontRef idx="minor">
              <a:schemeClr val="tx1"/>
            </a:fontRef>
          </p:style>
        </p:cxnSp>
      </p:grpSp>
      <p:pic>
        <p:nvPicPr>
          <p:cNvPr id="48" name="Picture 47" descr="Chart, histogram&#10;&#10;Description automatically generated">
            <a:extLst>
              <a:ext uri="{FF2B5EF4-FFF2-40B4-BE49-F238E27FC236}">
                <a16:creationId xmlns:a16="http://schemas.microsoft.com/office/drawing/2014/main" id="{952E32C6-FC45-425E-95B7-03772DF2BDC8}"/>
              </a:ext>
            </a:extLst>
          </p:cNvPr>
          <p:cNvPicPr>
            <a:picLocks noChangeAspect="1"/>
          </p:cNvPicPr>
          <p:nvPr/>
        </p:nvPicPr>
        <p:blipFill>
          <a:blip r:embed="rId4">
            <a:extLst>
              <a:ext uri="{BEBA8EAE-BF5A-486C-A8C5-ECC9F3942E4B}">
                <a14:imgProps xmlns:a14="http://schemas.microsoft.com/office/drawing/2010/main">
                  <a14:imgLayer r:embed="rId5">
                    <a14:imgEffect>
                      <a14:saturation sat="200000"/>
                    </a14:imgEffect>
                  </a14:imgLayer>
                </a14:imgProps>
              </a:ext>
              <a:ext uri="{28A0092B-C50C-407E-A947-70E740481C1C}">
                <a14:useLocalDpi xmlns:a14="http://schemas.microsoft.com/office/drawing/2010/main" val="0"/>
              </a:ext>
            </a:extLst>
          </a:blip>
          <a:stretch>
            <a:fillRect/>
          </a:stretch>
        </p:blipFill>
        <p:spPr>
          <a:xfrm>
            <a:off x="6470619" y="969174"/>
            <a:ext cx="4856476" cy="4060854"/>
          </a:xfrm>
          <a:prstGeom prst="rect">
            <a:avLst/>
          </a:prstGeom>
        </p:spPr>
      </p:pic>
    </p:spTree>
    <p:extLst>
      <p:ext uri="{BB962C8B-B14F-4D97-AF65-F5344CB8AC3E}">
        <p14:creationId xmlns:p14="http://schemas.microsoft.com/office/powerpoint/2010/main" val="292725054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Object 20" hidden="1">
            <a:extLst>
              <a:ext uri="{FF2B5EF4-FFF2-40B4-BE49-F238E27FC236}">
                <a16:creationId xmlns:a16="http://schemas.microsoft.com/office/drawing/2014/main" id="{2AD0187A-E19C-42D5-A8C5-DC1F15388216}"/>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95" imgH="396" progId="TCLayout.ActiveDocument.1">
                  <p:embed/>
                </p:oleObj>
              </mc:Choice>
              <mc:Fallback>
                <p:oleObj name="think-cell Slide" r:id="rId5" imgW="395" imgH="396" progId="TCLayout.ActiveDocument.1">
                  <p:embed/>
                  <p:pic>
                    <p:nvPicPr>
                      <p:cNvPr id="21" name="Object 20" hidden="1">
                        <a:extLst>
                          <a:ext uri="{FF2B5EF4-FFF2-40B4-BE49-F238E27FC236}">
                            <a16:creationId xmlns:a16="http://schemas.microsoft.com/office/drawing/2014/main" id="{2AD0187A-E19C-42D5-A8C5-DC1F15388216}"/>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0" name="Rectangle 19" hidden="1">
            <a:extLst>
              <a:ext uri="{FF2B5EF4-FFF2-40B4-BE49-F238E27FC236}">
                <a16:creationId xmlns:a16="http://schemas.microsoft.com/office/drawing/2014/main" id="{B2668EB0-439A-489C-AC84-EE8BADE5A09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6DC37B91-BB45-46C4-98B6-9CE7419630ED}"/>
              </a:ext>
            </a:extLst>
          </p:cNvPr>
          <p:cNvSpPr>
            <a:spLocks noGrp="1"/>
          </p:cNvSpPr>
          <p:nvPr>
            <p:ph type="title"/>
          </p:nvPr>
        </p:nvSpPr>
        <p:spPr>
          <a:xfrm>
            <a:off x="133188" y="182512"/>
            <a:ext cx="5234068" cy="1169988"/>
          </a:xfrm>
        </p:spPr>
        <p:txBody>
          <a:bodyPr/>
          <a:lstStyle/>
          <a:p>
            <a:pPr algn="ctr"/>
            <a:r>
              <a:rPr lang="en-US" b="1" dirty="0">
                <a:latin typeface="Open Sans"/>
                <a:ea typeface="Open Sans"/>
                <a:cs typeface="Open Sans"/>
              </a:rPr>
              <a:t>Recommendations</a:t>
            </a:r>
            <a:endParaRPr lang="en-US" b="1" dirty="0"/>
          </a:p>
        </p:txBody>
      </p:sp>
      <p:sp>
        <p:nvSpPr>
          <p:cNvPr id="4" name="Text Placeholder 3">
            <a:extLst>
              <a:ext uri="{FF2B5EF4-FFF2-40B4-BE49-F238E27FC236}">
                <a16:creationId xmlns:a16="http://schemas.microsoft.com/office/drawing/2014/main" id="{4211932F-C17A-4C84-A4A9-B2C43FF76E25}"/>
              </a:ext>
            </a:extLst>
          </p:cNvPr>
          <p:cNvSpPr>
            <a:spLocks noGrp="1"/>
          </p:cNvSpPr>
          <p:nvPr>
            <p:ph type="body" sz="quarter" idx="4294967295"/>
          </p:nvPr>
        </p:nvSpPr>
        <p:spPr>
          <a:xfrm>
            <a:off x="29973" y="1330380"/>
            <a:ext cx="5763788" cy="518479"/>
          </a:xfrm>
        </p:spPr>
        <p:txBody>
          <a:bodyPr>
            <a:normAutofit/>
          </a:bodyPr>
          <a:lstStyle/>
          <a:p>
            <a:pPr marL="0" indent="0">
              <a:buNone/>
            </a:pPr>
            <a:r>
              <a:rPr lang="en-US" sz="1200">
                <a:solidFill>
                  <a:schemeClr val="accent6"/>
                </a:solidFill>
                <a:latin typeface="Open Sans" panose="020B0606030504020204" pitchFamily="34" charset="0"/>
                <a:ea typeface="Open Sans" panose="020B0606030504020204" pitchFamily="34" charset="0"/>
                <a:cs typeface="Open Sans" panose="020B0606030504020204" pitchFamily="34" charset="0"/>
              </a:rPr>
              <a:t>To maximize profitability the company should implement the following recommendations.</a:t>
            </a:r>
          </a:p>
        </p:txBody>
      </p:sp>
      <p:pic>
        <p:nvPicPr>
          <p:cNvPr id="6" name="Picture 5">
            <a:extLst>
              <a:ext uri="{FF2B5EF4-FFF2-40B4-BE49-F238E27FC236}">
                <a16:creationId xmlns:a16="http://schemas.microsoft.com/office/drawing/2014/main" id="{66E12757-E0DB-4A27-9D03-04B151490364}"/>
              </a:ext>
            </a:extLst>
          </p:cNvPr>
          <p:cNvPicPr>
            <a:picLocks noChangeAspect="1"/>
          </p:cNvPicPr>
          <p:nvPr/>
        </p:nvPicPr>
        <p:blipFill rotWithShape="1">
          <a:blip r:embed="rId7" cstate="print">
            <a:duotone>
              <a:prstClr val="black"/>
              <a:schemeClr val="accent6">
                <a:tint val="45000"/>
                <a:satMod val="400000"/>
              </a:schemeClr>
            </a:duotone>
            <a:extLst>
              <a:ext uri="{BEBA8EAE-BF5A-486C-A8C5-ECC9F3942E4B}">
                <a14:imgProps xmlns:a14="http://schemas.microsoft.com/office/drawing/2010/main">
                  <a14:imgLayer r:embed="rId8">
                    <a14:imgEffect>
                      <a14:saturation sat="200000"/>
                    </a14:imgEffect>
                  </a14:imgLayer>
                </a14:imgProps>
              </a:ext>
              <a:ext uri="{28A0092B-C50C-407E-A947-70E740481C1C}">
                <a14:useLocalDpi xmlns:a14="http://schemas.microsoft.com/office/drawing/2010/main"/>
              </a:ext>
            </a:extLst>
          </a:blip>
          <a:srcRect/>
          <a:stretch/>
        </p:blipFill>
        <p:spPr>
          <a:xfrm>
            <a:off x="5010398" y="0"/>
            <a:ext cx="2478000" cy="6858000"/>
          </a:xfrm>
          <a:prstGeom prst="rect">
            <a:avLst/>
          </a:prstGeom>
        </p:spPr>
      </p:pic>
      <p:sp>
        <p:nvSpPr>
          <p:cNvPr id="10" name="Title 5">
            <a:extLst>
              <a:ext uri="{FF2B5EF4-FFF2-40B4-BE49-F238E27FC236}">
                <a16:creationId xmlns:a16="http://schemas.microsoft.com/office/drawing/2014/main" id="{B7F93734-50C1-45A8-A9CB-FFF2EED8B5DE}"/>
              </a:ext>
            </a:extLst>
          </p:cNvPr>
          <p:cNvSpPr txBox="1">
            <a:spLocks/>
          </p:cNvSpPr>
          <p:nvPr/>
        </p:nvSpPr>
        <p:spPr>
          <a:xfrm>
            <a:off x="914400" y="694944"/>
            <a:ext cx="4879361" cy="19958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endParaRPr lang="en-US" sz="4000"/>
          </a:p>
        </p:txBody>
      </p:sp>
      <p:sp>
        <p:nvSpPr>
          <p:cNvPr id="11" name="Text Placeholder 7">
            <a:extLst>
              <a:ext uri="{FF2B5EF4-FFF2-40B4-BE49-F238E27FC236}">
                <a16:creationId xmlns:a16="http://schemas.microsoft.com/office/drawing/2014/main" id="{A7592752-3FA4-4314-B91A-D83AE27053C4}"/>
              </a:ext>
            </a:extLst>
          </p:cNvPr>
          <p:cNvSpPr txBox="1">
            <a:spLocks/>
          </p:cNvSpPr>
          <p:nvPr/>
        </p:nvSpPr>
        <p:spPr>
          <a:xfrm>
            <a:off x="3438799" y="3086946"/>
            <a:ext cx="4131347" cy="1169988"/>
          </a:xfrm>
          <a:prstGeom prst="rect">
            <a:avLst/>
          </a:prstGeom>
        </p:spPr>
        <p:txBody>
          <a:bodyPr/>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
        <p:nvSpPr>
          <p:cNvPr id="17" name="Rectangle 16">
            <a:extLst>
              <a:ext uri="{FF2B5EF4-FFF2-40B4-BE49-F238E27FC236}">
                <a16:creationId xmlns:a16="http://schemas.microsoft.com/office/drawing/2014/main" id="{03400AE2-2957-4359-BDB0-67A4D9BC171A}"/>
              </a:ext>
            </a:extLst>
          </p:cNvPr>
          <p:cNvSpPr/>
          <p:nvPr/>
        </p:nvSpPr>
        <p:spPr>
          <a:xfrm>
            <a:off x="176269" y="4256934"/>
            <a:ext cx="4669653" cy="2507423"/>
          </a:xfrm>
          <a:prstGeom prst="rect">
            <a:avLst/>
          </a:prstGeom>
          <a:noFill/>
          <a:ln w="222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0"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algn="ctr">
              <a:defRPr/>
            </a:pPr>
            <a:r>
              <a:rPr lang="en-US" b="1" spc="300">
                <a:solidFill>
                  <a:srgbClr val="000000"/>
                </a:solidFill>
                <a:latin typeface="Open Sans" panose="020B0606030504020204" pitchFamily="34" charset="0"/>
                <a:ea typeface="Open Sans" panose="020B0606030504020204" pitchFamily="34" charset="0"/>
                <a:cs typeface="Open Sans" panose="020B0606030504020204" pitchFamily="34" charset="0"/>
              </a:rPr>
              <a:t>HIRE EXPERIENCED DIRECTORS</a:t>
            </a:r>
            <a:endParaRPr lang="en-US" b="1" i="0" u="none" strike="noStrike" kern="1200" cap="none" spc="30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srgbClr val="000000"/>
              </a:solidFill>
              <a:effectLst/>
              <a:uLnTx/>
              <a:uFillTx/>
              <a:ea typeface="Verdana" panose="020B0604030504040204" pitchFamily="34" charset="0"/>
              <a:cs typeface="Verdana" panose="020B0604030504040204" pitchFamily="34" charset="0"/>
            </a:endParaRPr>
          </a:p>
        </p:txBody>
      </p:sp>
      <p:sp>
        <p:nvSpPr>
          <p:cNvPr id="18" name="Text Placeholder 2">
            <a:extLst>
              <a:ext uri="{FF2B5EF4-FFF2-40B4-BE49-F238E27FC236}">
                <a16:creationId xmlns:a16="http://schemas.microsoft.com/office/drawing/2014/main" id="{3469B041-2084-4B52-B2CB-0EE9645333BD}"/>
              </a:ext>
            </a:extLst>
          </p:cNvPr>
          <p:cNvSpPr txBox="1">
            <a:spLocks/>
          </p:cNvSpPr>
          <p:nvPr/>
        </p:nvSpPr>
        <p:spPr>
          <a:xfrm>
            <a:off x="594160" y="5949108"/>
            <a:ext cx="3833869" cy="347706"/>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lang="en-US"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a:latin typeface="Open Sans" panose="020B0606030504020204" pitchFamily="34" charset="0"/>
                <a:ea typeface="Open Sans" panose="020B0606030504020204" pitchFamily="34" charset="0"/>
                <a:cs typeface="Open Sans" panose="020B0606030504020204" pitchFamily="34" charset="0"/>
              </a:rPr>
              <a:t>Directors with more than one movie under their belt tend to have better rated movies.</a:t>
            </a:r>
          </a:p>
        </p:txBody>
      </p:sp>
      <p:grpSp>
        <p:nvGrpSpPr>
          <p:cNvPr id="19" name="Graphic 4">
            <a:extLst>
              <a:ext uri="{FF2B5EF4-FFF2-40B4-BE49-F238E27FC236}">
                <a16:creationId xmlns:a16="http://schemas.microsoft.com/office/drawing/2014/main" id="{DE06FEC0-CF59-45CE-98E5-2F1D353A44D3}"/>
              </a:ext>
            </a:extLst>
          </p:cNvPr>
          <p:cNvGrpSpPr/>
          <p:nvPr/>
        </p:nvGrpSpPr>
        <p:grpSpPr>
          <a:xfrm>
            <a:off x="2158577" y="4411242"/>
            <a:ext cx="724144" cy="723469"/>
            <a:chOff x="467743" y="4308712"/>
            <a:chExt cx="361670" cy="361333"/>
          </a:xfrm>
          <a:solidFill>
            <a:schemeClr val="accent6"/>
          </a:solidFill>
        </p:grpSpPr>
        <p:sp>
          <p:nvSpPr>
            <p:cNvPr id="22" name="Graphic 4">
              <a:extLst>
                <a:ext uri="{FF2B5EF4-FFF2-40B4-BE49-F238E27FC236}">
                  <a16:creationId xmlns:a16="http://schemas.microsoft.com/office/drawing/2014/main" id="{E924AF37-81B7-490B-972F-ECE996299B22}"/>
                </a:ext>
              </a:extLst>
            </p:cNvPr>
            <p:cNvSpPr/>
            <p:nvPr/>
          </p:nvSpPr>
          <p:spPr>
            <a:xfrm>
              <a:off x="467743" y="4308712"/>
              <a:ext cx="361670" cy="361333"/>
            </a:xfrm>
            <a:custGeom>
              <a:avLst/>
              <a:gdLst>
                <a:gd name="connsiteX0" fmla="*/ 180835 w 361670"/>
                <a:gd name="connsiteY0" fmla="*/ 0 h 361333"/>
                <a:gd name="connsiteX1" fmla="*/ 0 w 361670"/>
                <a:gd name="connsiteY1" fmla="*/ 180667 h 361333"/>
                <a:gd name="connsiteX2" fmla="*/ 180835 w 361670"/>
                <a:gd name="connsiteY2" fmla="*/ 361334 h 361333"/>
                <a:gd name="connsiteX3" fmla="*/ 361670 w 361670"/>
                <a:gd name="connsiteY3" fmla="*/ 180667 h 361333"/>
                <a:gd name="connsiteX4" fmla="*/ 180835 w 361670"/>
                <a:gd name="connsiteY4" fmla="*/ 0 h 361333"/>
                <a:gd name="connsiteX5" fmla="*/ 180835 w 361670"/>
                <a:gd name="connsiteY5" fmla="*/ 349204 h 361333"/>
                <a:gd name="connsiteX6" fmla="*/ 12780 w 361670"/>
                <a:gd name="connsiteY6" fmla="*/ 181305 h 361333"/>
                <a:gd name="connsiteX7" fmla="*/ 180835 w 361670"/>
                <a:gd name="connsiteY7" fmla="*/ 13407 h 361333"/>
                <a:gd name="connsiteX8" fmla="*/ 348891 w 361670"/>
                <a:gd name="connsiteY8" fmla="*/ 181305 h 361333"/>
                <a:gd name="connsiteX9" fmla="*/ 180835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0"/>
                  </a:moveTo>
                  <a:cubicBezTo>
                    <a:pt x="80513" y="0"/>
                    <a:pt x="0" y="81077"/>
                    <a:pt x="0" y="180667"/>
                  </a:cubicBezTo>
                  <a:cubicBezTo>
                    <a:pt x="0" y="280895"/>
                    <a:pt x="81152" y="361334"/>
                    <a:pt x="180835" y="361334"/>
                  </a:cubicBezTo>
                  <a:cubicBezTo>
                    <a:pt x="280518" y="361334"/>
                    <a:pt x="361670" y="280257"/>
                    <a:pt x="361670" y="180667"/>
                  </a:cubicBezTo>
                  <a:cubicBezTo>
                    <a:pt x="361670" y="81077"/>
                    <a:pt x="280518" y="0"/>
                    <a:pt x="180835" y="0"/>
                  </a:cubicBezTo>
                  <a:close/>
                  <a:moveTo>
                    <a:pt x="180835" y="349204"/>
                  </a:moveTo>
                  <a:cubicBezTo>
                    <a:pt x="88181" y="349204"/>
                    <a:pt x="12780" y="273873"/>
                    <a:pt x="12780" y="181305"/>
                  </a:cubicBezTo>
                  <a:cubicBezTo>
                    <a:pt x="12780" y="88738"/>
                    <a:pt x="88181" y="13407"/>
                    <a:pt x="180835" y="13407"/>
                  </a:cubicBezTo>
                  <a:cubicBezTo>
                    <a:pt x="273489" y="13407"/>
                    <a:pt x="348891" y="88738"/>
                    <a:pt x="348891" y="181305"/>
                  </a:cubicBezTo>
                  <a:cubicBezTo>
                    <a:pt x="348891" y="273234"/>
                    <a:pt x="273489" y="349204"/>
                    <a:pt x="180835" y="349204"/>
                  </a:cubicBezTo>
                  <a:close/>
                </a:path>
              </a:pathLst>
            </a:custGeom>
            <a:grpFill/>
            <a:ln w="6390" cap="flat">
              <a:noFill/>
              <a:prstDash val="solid"/>
              <a:miter/>
            </a:ln>
          </p:spPr>
          <p:txBody>
            <a:bodyPr rtlCol="0" anchor="ctr"/>
            <a:lstStyle/>
            <a:p>
              <a:endParaRPr lang="en-US"/>
            </a:p>
          </p:txBody>
        </p:sp>
        <p:sp>
          <p:nvSpPr>
            <p:cNvPr id="23" name="Graphic 4">
              <a:extLst>
                <a:ext uri="{FF2B5EF4-FFF2-40B4-BE49-F238E27FC236}">
                  <a16:creationId xmlns:a16="http://schemas.microsoft.com/office/drawing/2014/main" id="{4EF58BBD-2D31-47A2-963D-3D463032AFBA}"/>
                </a:ext>
              </a:extLst>
            </p:cNvPr>
            <p:cNvSpPr/>
            <p:nvPr/>
          </p:nvSpPr>
          <p:spPr>
            <a:xfrm>
              <a:off x="538910" y="4380372"/>
              <a:ext cx="217740" cy="217534"/>
            </a:xfrm>
            <a:custGeom>
              <a:avLst/>
              <a:gdLst>
                <a:gd name="connsiteX0" fmla="*/ 211907 w 217740"/>
                <a:gd name="connsiteY0" fmla="*/ 91770 h 217534"/>
                <a:gd name="connsiteX1" fmla="*/ 55993 w 217740"/>
                <a:gd name="connsiteY1" fmla="*/ 91770 h 217534"/>
                <a:gd name="connsiteX2" fmla="*/ 72607 w 217740"/>
                <a:gd name="connsiteY2" fmla="*/ 86024 h 217534"/>
                <a:gd name="connsiteX3" fmla="*/ 73246 w 217740"/>
                <a:gd name="connsiteY3" fmla="*/ 86024 h 217534"/>
                <a:gd name="connsiteX4" fmla="*/ 126282 w 217740"/>
                <a:gd name="connsiteY4" fmla="*/ 68149 h 217534"/>
                <a:gd name="connsiteX5" fmla="*/ 127560 w 217740"/>
                <a:gd name="connsiteY5" fmla="*/ 67510 h 217534"/>
                <a:gd name="connsiteX6" fmla="*/ 179319 w 217740"/>
                <a:gd name="connsiteY6" fmla="*/ 49635 h 217534"/>
                <a:gd name="connsiteX7" fmla="*/ 181236 w 217740"/>
                <a:gd name="connsiteY7" fmla="*/ 48997 h 217534"/>
                <a:gd name="connsiteX8" fmla="*/ 197849 w 217740"/>
                <a:gd name="connsiteY8" fmla="*/ 43251 h 217534"/>
                <a:gd name="connsiteX9" fmla="*/ 201683 w 217740"/>
                <a:gd name="connsiteY9" fmla="*/ 34952 h 217534"/>
                <a:gd name="connsiteX10" fmla="*/ 191459 w 217740"/>
                <a:gd name="connsiteY10" fmla="*/ 4309 h 217534"/>
                <a:gd name="connsiteX11" fmla="*/ 188264 w 217740"/>
                <a:gd name="connsiteY11" fmla="*/ 479 h 217534"/>
                <a:gd name="connsiteX12" fmla="*/ 183153 w 217740"/>
                <a:gd name="connsiteY12" fmla="*/ 479 h 217534"/>
                <a:gd name="connsiteX13" fmla="*/ 4234 w 217740"/>
                <a:gd name="connsiteY13" fmla="*/ 61765 h 217534"/>
                <a:gd name="connsiteX14" fmla="*/ 400 w 217740"/>
                <a:gd name="connsiteY14" fmla="*/ 70064 h 217534"/>
                <a:gd name="connsiteX15" fmla="*/ 10624 w 217740"/>
                <a:gd name="connsiteY15" fmla="*/ 99430 h 217534"/>
                <a:gd name="connsiteX16" fmla="*/ 10624 w 217740"/>
                <a:gd name="connsiteY16" fmla="*/ 211150 h 217534"/>
                <a:gd name="connsiteX17" fmla="*/ 17014 w 217740"/>
                <a:gd name="connsiteY17" fmla="*/ 217534 h 217534"/>
                <a:gd name="connsiteX18" fmla="*/ 211268 w 217740"/>
                <a:gd name="connsiteY18" fmla="*/ 217534 h 217534"/>
                <a:gd name="connsiteX19" fmla="*/ 217658 w 217740"/>
                <a:gd name="connsiteY19" fmla="*/ 211150 h 217534"/>
                <a:gd name="connsiteX20" fmla="*/ 217658 w 217740"/>
                <a:gd name="connsiteY20" fmla="*/ 98154 h 217534"/>
                <a:gd name="connsiteX21" fmla="*/ 211907 w 217740"/>
                <a:gd name="connsiteY21" fmla="*/ 91770 h 217534"/>
                <a:gd name="connsiteX22" fmla="*/ 205517 w 217740"/>
                <a:gd name="connsiteY22" fmla="*/ 124328 h 217534"/>
                <a:gd name="connsiteX23" fmla="*/ 190181 w 217740"/>
                <a:gd name="connsiteY23" fmla="*/ 124328 h 217534"/>
                <a:gd name="connsiteX24" fmla="*/ 170373 w 217740"/>
                <a:gd name="connsiteY24" fmla="*/ 104538 h 217534"/>
                <a:gd name="connsiteX25" fmla="*/ 204878 w 217740"/>
                <a:gd name="connsiteY25" fmla="*/ 104538 h 217534"/>
                <a:gd name="connsiteX26" fmla="*/ 205517 w 217740"/>
                <a:gd name="connsiteY26" fmla="*/ 124328 h 217534"/>
                <a:gd name="connsiteX27" fmla="*/ 205517 w 217740"/>
                <a:gd name="connsiteY27" fmla="*/ 124328 h 217534"/>
                <a:gd name="connsiteX28" fmla="*/ 133950 w 217740"/>
                <a:gd name="connsiteY28" fmla="*/ 124328 h 217534"/>
                <a:gd name="connsiteX29" fmla="*/ 114141 w 217740"/>
                <a:gd name="connsiteY29" fmla="*/ 104538 h 217534"/>
                <a:gd name="connsiteX30" fmla="*/ 152481 w 217740"/>
                <a:gd name="connsiteY30" fmla="*/ 104538 h 217534"/>
                <a:gd name="connsiteX31" fmla="*/ 172290 w 217740"/>
                <a:gd name="connsiteY31" fmla="*/ 124328 h 217534"/>
                <a:gd name="connsiteX32" fmla="*/ 133950 w 217740"/>
                <a:gd name="connsiteY32" fmla="*/ 124328 h 217534"/>
                <a:gd name="connsiteX33" fmla="*/ 77080 w 217740"/>
                <a:gd name="connsiteY33" fmla="*/ 124328 h 217534"/>
                <a:gd name="connsiteX34" fmla="*/ 57271 w 217740"/>
                <a:gd name="connsiteY34" fmla="*/ 104538 h 217534"/>
                <a:gd name="connsiteX35" fmla="*/ 95610 w 217740"/>
                <a:gd name="connsiteY35" fmla="*/ 104538 h 217534"/>
                <a:gd name="connsiteX36" fmla="*/ 115419 w 217740"/>
                <a:gd name="connsiteY36" fmla="*/ 124328 h 217534"/>
                <a:gd name="connsiteX37" fmla="*/ 77080 w 217740"/>
                <a:gd name="connsiteY37" fmla="*/ 124328 h 217534"/>
                <a:gd name="connsiteX38" fmla="*/ 24043 w 217740"/>
                <a:gd name="connsiteY38" fmla="*/ 104538 h 217534"/>
                <a:gd name="connsiteX39" fmla="*/ 39379 w 217740"/>
                <a:gd name="connsiteY39" fmla="*/ 104538 h 217534"/>
                <a:gd name="connsiteX40" fmla="*/ 59188 w 217740"/>
                <a:gd name="connsiteY40" fmla="*/ 124328 h 217534"/>
                <a:gd name="connsiteX41" fmla="*/ 24682 w 217740"/>
                <a:gd name="connsiteY41" fmla="*/ 124328 h 217534"/>
                <a:gd name="connsiteX42" fmla="*/ 24043 w 217740"/>
                <a:gd name="connsiteY42" fmla="*/ 104538 h 217534"/>
                <a:gd name="connsiteX43" fmla="*/ 24043 w 217740"/>
                <a:gd name="connsiteY43" fmla="*/ 104538 h 217534"/>
                <a:gd name="connsiteX44" fmla="*/ 83470 w 217740"/>
                <a:gd name="connsiteY44" fmla="*/ 48359 h 217534"/>
                <a:gd name="connsiteX45" fmla="*/ 108390 w 217740"/>
                <a:gd name="connsiteY45" fmla="*/ 60488 h 217534"/>
                <a:gd name="connsiteX46" fmla="*/ 71968 w 217740"/>
                <a:gd name="connsiteY46" fmla="*/ 73256 h 217534"/>
                <a:gd name="connsiteX47" fmla="*/ 47047 w 217740"/>
                <a:gd name="connsiteY47" fmla="*/ 61127 h 217534"/>
                <a:gd name="connsiteX48" fmla="*/ 83470 w 217740"/>
                <a:gd name="connsiteY48" fmla="*/ 48359 h 217534"/>
                <a:gd name="connsiteX49" fmla="*/ 137145 w 217740"/>
                <a:gd name="connsiteY49" fmla="*/ 30483 h 217534"/>
                <a:gd name="connsiteX50" fmla="*/ 162066 w 217740"/>
                <a:gd name="connsiteY50" fmla="*/ 42613 h 217534"/>
                <a:gd name="connsiteX51" fmla="*/ 125643 w 217740"/>
                <a:gd name="connsiteY51" fmla="*/ 55381 h 217534"/>
                <a:gd name="connsiteX52" fmla="*/ 100722 w 217740"/>
                <a:gd name="connsiteY52" fmla="*/ 43251 h 217534"/>
                <a:gd name="connsiteX53" fmla="*/ 137145 w 217740"/>
                <a:gd name="connsiteY53" fmla="*/ 30483 h 217534"/>
                <a:gd name="connsiteX54" fmla="*/ 188264 w 217740"/>
                <a:gd name="connsiteY54" fmla="*/ 33037 h 217534"/>
                <a:gd name="connsiteX55" fmla="*/ 178680 w 217740"/>
                <a:gd name="connsiteY55" fmla="*/ 36229 h 217534"/>
                <a:gd name="connsiteX56" fmla="*/ 153759 w 217740"/>
                <a:gd name="connsiteY56" fmla="*/ 24099 h 217534"/>
                <a:gd name="connsiteX57" fmla="*/ 181875 w 217740"/>
                <a:gd name="connsiteY57" fmla="*/ 14524 h 217534"/>
                <a:gd name="connsiteX58" fmla="*/ 188264 w 217740"/>
                <a:gd name="connsiteY58" fmla="*/ 33037 h 217534"/>
                <a:gd name="connsiteX59" fmla="*/ 29794 w 217740"/>
                <a:gd name="connsiteY59" fmla="*/ 66872 h 217534"/>
                <a:gd name="connsiteX60" fmla="*/ 54715 w 217740"/>
                <a:gd name="connsiteY60" fmla="*/ 79002 h 217534"/>
                <a:gd name="connsiteX61" fmla="*/ 22126 w 217740"/>
                <a:gd name="connsiteY61" fmla="*/ 90493 h 217534"/>
                <a:gd name="connsiteX62" fmla="*/ 15736 w 217740"/>
                <a:gd name="connsiteY62" fmla="*/ 71979 h 217534"/>
                <a:gd name="connsiteX63" fmla="*/ 29794 w 217740"/>
                <a:gd name="connsiteY63" fmla="*/ 66872 h 217534"/>
                <a:gd name="connsiteX64" fmla="*/ 24043 w 217740"/>
                <a:gd name="connsiteY64" fmla="*/ 205405 h 217534"/>
                <a:gd name="connsiteX65" fmla="*/ 24043 w 217740"/>
                <a:gd name="connsiteY65" fmla="*/ 137096 h 217534"/>
                <a:gd name="connsiteX66" fmla="*/ 205517 w 217740"/>
                <a:gd name="connsiteY66" fmla="*/ 137096 h 217534"/>
                <a:gd name="connsiteX67" fmla="*/ 205517 w 217740"/>
                <a:gd name="connsiteY67" fmla="*/ 205405 h 217534"/>
                <a:gd name="connsiteX68" fmla="*/ 24043 w 217740"/>
                <a:gd name="connsiteY68" fmla="*/ 205405 h 217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217740" h="217534">
                  <a:moveTo>
                    <a:pt x="211907" y="91770"/>
                  </a:moveTo>
                  <a:lnTo>
                    <a:pt x="55993" y="91770"/>
                  </a:lnTo>
                  <a:lnTo>
                    <a:pt x="72607" y="86024"/>
                  </a:lnTo>
                  <a:lnTo>
                    <a:pt x="73246" y="86024"/>
                  </a:lnTo>
                  <a:lnTo>
                    <a:pt x="126282" y="68149"/>
                  </a:lnTo>
                  <a:cubicBezTo>
                    <a:pt x="126921" y="68149"/>
                    <a:pt x="126921" y="68149"/>
                    <a:pt x="127560" y="67510"/>
                  </a:cubicBezTo>
                  <a:lnTo>
                    <a:pt x="179319" y="49635"/>
                  </a:lnTo>
                  <a:cubicBezTo>
                    <a:pt x="179958" y="49635"/>
                    <a:pt x="180597" y="48997"/>
                    <a:pt x="181236" y="48997"/>
                  </a:cubicBezTo>
                  <a:lnTo>
                    <a:pt x="197849" y="43251"/>
                  </a:lnTo>
                  <a:cubicBezTo>
                    <a:pt x="201044" y="41975"/>
                    <a:pt x="202961" y="38783"/>
                    <a:pt x="201683" y="34952"/>
                  </a:cubicBezTo>
                  <a:lnTo>
                    <a:pt x="191459" y="4309"/>
                  </a:lnTo>
                  <a:cubicBezTo>
                    <a:pt x="190820" y="2394"/>
                    <a:pt x="189542" y="1117"/>
                    <a:pt x="188264" y="479"/>
                  </a:cubicBezTo>
                  <a:cubicBezTo>
                    <a:pt x="186986" y="-160"/>
                    <a:pt x="185070" y="-160"/>
                    <a:pt x="183153" y="479"/>
                  </a:cubicBezTo>
                  <a:lnTo>
                    <a:pt x="4234" y="61765"/>
                  </a:lnTo>
                  <a:cubicBezTo>
                    <a:pt x="1039" y="63042"/>
                    <a:pt x="-878" y="66234"/>
                    <a:pt x="400" y="70064"/>
                  </a:cubicBezTo>
                  <a:lnTo>
                    <a:pt x="10624" y="99430"/>
                  </a:lnTo>
                  <a:lnTo>
                    <a:pt x="10624" y="211150"/>
                  </a:lnTo>
                  <a:cubicBezTo>
                    <a:pt x="10624" y="214981"/>
                    <a:pt x="13180" y="217534"/>
                    <a:pt x="17014" y="217534"/>
                  </a:cubicBezTo>
                  <a:lnTo>
                    <a:pt x="211268" y="217534"/>
                  </a:lnTo>
                  <a:cubicBezTo>
                    <a:pt x="215102" y="217534"/>
                    <a:pt x="217658" y="214981"/>
                    <a:pt x="217658" y="211150"/>
                  </a:cubicBezTo>
                  <a:lnTo>
                    <a:pt x="217658" y="98154"/>
                  </a:lnTo>
                  <a:cubicBezTo>
                    <a:pt x="218297" y="94962"/>
                    <a:pt x="215102" y="91770"/>
                    <a:pt x="211907" y="91770"/>
                  </a:cubicBezTo>
                  <a:close/>
                  <a:moveTo>
                    <a:pt x="205517" y="124328"/>
                  </a:moveTo>
                  <a:lnTo>
                    <a:pt x="190181" y="124328"/>
                  </a:lnTo>
                  <a:lnTo>
                    <a:pt x="170373" y="104538"/>
                  </a:lnTo>
                  <a:lnTo>
                    <a:pt x="204878" y="104538"/>
                  </a:lnTo>
                  <a:lnTo>
                    <a:pt x="205517" y="124328"/>
                  </a:lnTo>
                  <a:lnTo>
                    <a:pt x="205517" y="124328"/>
                  </a:lnTo>
                  <a:close/>
                  <a:moveTo>
                    <a:pt x="133950" y="124328"/>
                  </a:moveTo>
                  <a:lnTo>
                    <a:pt x="114141" y="104538"/>
                  </a:lnTo>
                  <a:lnTo>
                    <a:pt x="152481" y="104538"/>
                  </a:lnTo>
                  <a:lnTo>
                    <a:pt x="172290" y="124328"/>
                  </a:lnTo>
                  <a:lnTo>
                    <a:pt x="133950" y="124328"/>
                  </a:lnTo>
                  <a:close/>
                  <a:moveTo>
                    <a:pt x="77080" y="124328"/>
                  </a:moveTo>
                  <a:lnTo>
                    <a:pt x="57271" y="104538"/>
                  </a:lnTo>
                  <a:lnTo>
                    <a:pt x="95610" y="104538"/>
                  </a:lnTo>
                  <a:lnTo>
                    <a:pt x="115419" y="124328"/>
                  </a:lnTo>
                  <a:lnTo>
                    <a:pt x="77080" y="124328"/>
                  </a:lnTo>
                  <a:close/>
                  <a:moveTo>
                    <a:pt x="24043" y="104538"/>
                  </a:moveTo>
                  <a:lnTo>
                    <a:pt x="39379" y="104538"/>
                  </a:lnTo>
                  <a:lnTo>
                    <a:pt x="59188" y="124328"/>
                  </a:lnTo>
                  <a:lnTo>
                    <a:pt x="24682" y="124328"/>
                  </a:lnTo>
                  <a:lnTo>
                    <a:pt x="24043" y="104538"/>
                  </a:lnTo>
                  <a:lnTo>
                    <a:pt x="24043" y="104538"/>
                  </a:lnTo>
                  <a:close/>
                  <a:moveTo>
                    <a:pt x="83470" y="48359"/>
                  </a:moveTo>
                  <a:lnTo>
                    <a:pt x="108390" y="60488"/>
                  </a:lnTo>
                  <a:lnTo>
                    <a:pt x="71968" y="73256"/>
                  </a:lnTo>
                  <a:lnTo>
                    <a:pt x="47047" y="61127"/>
                  </a:lnTo>
                  <a:lnTo>
                    <a:pt x="83470" y="48359"/>
                  </a:lnTo>
                  <a:close/>
                  <a:moveTo>
                    <a:pt x="137145" y="30483"/>
                  </a:moveTo>
                  <a:lnTo>
                    <a:pt x="162066" y="42613"/>
                  </a:lnTo>
                  <a:lnTo>
                    <a:pt x="125643" y="55381"/>
                  </a:lnTo>
                  <a:lnTo>
                    <a:pt x="100722" y="43251"/>
                  </a:lnTo>
                  <a:lnTo>
                    <a:pt x="137145" y="30483"/>
                  </a:lnTo>
                  <a:close/>
                  <a:moveTo>
                    <a:pt x="188264" y="33037"/>
                  </a:moveTo>
                  <a:lnTo>
                    <a:pt x="178680" y="36229"/>
                  </a:lnTo>
                  <a:lnTo>
                    <a:pt x="153759" y="24099"/>
                  </a:lnTo>
                  <a:lnTo>
                    <a:pt x="181875" y="14524"/>
                  </a:lnTo>
                  <a:lnTo>
                    <a:pt x="188264" y="33037"/>
                  </a:lnTo>
                  <a:close/>
                  <a:moveTo>
                    <a:pt x="29794" y="66872"/>
                  </a:moveTo>
                  <a:lnTo>
                    <a:pt x="54715" y="79002"/>
                  </a:lnTo>
                  <a:lnTo>
                    <a:pt x="22126" y="90493"/>
                  </a:lnTo>
                  <a:lnTo>
                    <a:pt x="15736" y="71979"/>
                  </a:lnTo>
                  <a:lnTo>
                    <a:pt x="29794" y="66872"/>
                  </a:lnTo>
                  <a:close/>
                  <a:moveTo>
                    <a:pt x="24043" y="205405"/>
                  </a:moveTo>
                  <a:lnTo>
                    <a:pt x="24043" y="137096"/>
                  </a:lnTo>
                  <a:lnTo>
                    <a:pt x="205517" y="137096"/>
                  </a:lnTo>
                  <a:lnTo>
                    <a:pt x="205517" y="205405"/>
                  </a:lnTo>
                  <a:lnTo>
                    <a:pt x="24043" y="205405"/>
                  </a:lnTo>
                  <a:close/>
                </a:path>
              </a:pathLst>
            </a:custGeom>
            <a:grpFill/>
            <a:ln w="6390" cap="flat">
              <a:noFill/>
              <a:prstDash val="solid"/>
              <a:miter/>
            </a:ln>
          </p:spPr>
          <p:txBody>
            <a:bodyPr rtlCol="0" anchor="ctr"/>
            <a:lstStyle/>
            <a:p>
              <a:endParaRPr lang="en-US"/>
            </a:p>
          </p:txBody>
        </p:sp>
      </p:grpSp>
      <p:sp>
        <p:nvSpPr>
          <p:cNvPr id="24" name="Rectangle 23">
            <a:extLst>
              <a:ext uri="{FF2B5EF4-FFF2-40B4-BE49-F238E27FC236}">
                <a16:creationId xmlns:a16="http://schemas.microsoft.com/office/drawing/2014/main" id="{5A45D484-BCCF-4F61-BA78-3DA4CF6CE26E}"/>
              </a:ext>
            </a:extLst>
          </p:cNvPr>
          <p:cNvSpPr/>
          <p:nvPr/>
        </p:nvSpPr>
        <p:spPr>
          <a:xfrm>
            <a:off x="7570146" y="124665"/>
            <a:ext cx="4445583" cy="3304335"/>
          </a:xfrm>
          <a:prstGeom prst="rect">
            <a:avLst/>
          </a:prstGeom>
          <a:noFill/>
          <a:ln w="2222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0"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b="1" i="0" u="none" strike="noStrike" kern="1200" cap="none" spc="30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algn="ctr">
              <a:defRPr/>
            </a:pPr>
            <a:r>
              <a:rPr lang="en-US" b="1" spc="300">
                <a:solidFill>
                  <a:srgbClr val="000000"/>
                </a:solidFill>
                <a:latin typeface="Open Sans" panose="020B0606030504020204" pitchFamily="34" charset="0"/>
                <a:ea typeface="Open Sans" panose="020B0606030504020204" pitchFamily="34" charset="0"/>
                <a:cs typeface="Open Sans" panose="020B0606030504020204" pitchFamily="34" charset="0"/>
              </a:rPr>
              <a:t>PRODUCE AN ADVENTURE MOVIE</a:t>
            </a:r>
            <a:endParaRPr lang="en-US" b="1" i="0" u="none" strike="noStrike" kern="1200" cap="none" spc="30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srgbClr val="000000"/>
              </a:solidFill>
              <a:effectLst/>
              <a:uLnTx/>
              <a:uFillTx/>
              <a:ea typeface="Verdana" panose="020B0604030504040204" pitchFamily="34" charset="0"/>
              <a:cs typeface="Verdana" panose="020B0604030504040204" pitchFamily="34" charset="0"/>
            </a:endParaRPr>
          </a:p>
        </p:txBody>
      </p:sp>
      <p:sp>
        <p:nvSpPr>
          <p:cNvPr id="25" name="Text Placeholder 2">
            <a:extLst>
              <a:ext uri="{FF2B5EF4-FFF2-40B4-BE49-F238E27FC236}">
                <a16:creationId xmlns:a16="http://schemas.microsoft.com/office/drawing/2014/main" id="{57969CB2-20C0-4237-9F13-23C4E056D4FE}"/>
              </a:ext>
            </a:extLst>
          </p:cNvPr>
          <p:cNvSpPr txBox="1">
            <a:spLocks/>
          </p:cNvSpPr>
          <p:nvPr/>
        </p:nvSpPr>
        <p:spPr>
          <a:xfrm>
            <a:off x="7821729" y="2481637"/>
            <a:ext cx="3959146" cy="746885"/>
          </a:xfrm>
          <a:prstGeom prst="rect">
            <a:avLst/>
          </a:prstGeom>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200" b="1">
                <a:latin typeface="Open Sans" panose="020B0606030504020204" pitchFamily="34" charset="0"/>
                <a:ea typeface="Open Sans" panose="020B0606030504020204" pitchFamily="34" charset="0"/>
                <a:cs typeface="Open Sans" panose="020B0606030504020204" pitchFamily="34" charset="0"/>
              </a:rPr>
              <a:t>Our analysis indicates it is the most profitable genre and is averagely reviewed.</a:t>
            </a:r>
          </a:p>
        </p:txBody>
      </p:sp>
      <p:grpSp>
        <p:nvGrpSpPr>
          <p:cNvPr id="26" name="Graphic 4">
            <a:extLst>
              <a:ext uri="{FF2B5EF4-FFF2-40B4-BE49-F238E27FC236}">
                <a16:creationId xmlns:a16="http://schemas.microsoft.com/office/drawing/2014/main" id="{19C43FA4-045C-4B0A-B654-C03815FAD37C}"/>
              </a:ext>
            </a:extLst>
          </p:cNvPr>
          <p:cNvGrpSpPr/>
          <p:nvPr/>
        </p:nvGrpSpPr>
        <p:grpSpPr>
          <a:xfrm>
            <a:off x="9469723" y="608317"/>
            <a:ext cx="722376" cy="722376"/>
            <a:chOff x="3607758" y="1893013"/>
            <a:chExt cx="362309" cy="361971"/>
          </a:xfrm>
          <a:solidFill>
            <a:schemeClr val="accent6">
              <a:lumMod val="75000"/>
            </a:schemeClr>
          </a:solidFill>
        </p:grpSpPr>
        <p:sp>
          <p:nvSpPr>
            <p:cNvPr id="27" name="Graphic 4">
              <a:extLst>
                <a:ext uri="{FF2B5EF4-FFF2-40B4-BE49-F238E27FC236}">
                  <a16:creationId xmlns:a16="http://schemas.microsoft.com/office/drawing/2014/main" id="{68398951-9D43-49D3-9368-D16100FC7A4F}"/>
                </a:ext>
              </a:extLst>
            </p:cNvPr>
            <p:cNvSpPr/>
            <p:nvPr/>
          </p:nvSpPr>
          <p:spPr>
            <a:xfrm>
              <a:off x="3607758" y="1893013"/>
              <a:ext cx="362309" cy="361971"/>
            </a:xfrm>
            <a:custGeom>
              <a:avLst/>
              <a:gdLst>
                <a:gd name="connsiteX0" fmla="*/ 181474 w 362309"/>
                <a:gd name="connsiteY0" fmla="*/ 0 h 361971"/>
                <a:gd name="connsiteX1" fmla="*/ 0 w 362309"/>
                <a:gd name="connsiteY1" fmla="*/ 180667 h 361971"/>
                <a:gd name="connsiteX2" fmla="*/ 180836 w 362309"/>
                <a:gd name="connsiteY2" fmla="*/ 361972 h 361971"/>
                <a:gd name="connsiteX3" fmla="*/ 362310 w 362309"/>
                <a:gd name="connsiteY3" fmla="*/ 181305 h 361971"/>
                <a:gd name="connsiteX4" fmla="*/ 362310 w 362309"/>
                <a:gd name="connsiteY4" fmla="*/ 181305 h 361971"/>
                <a:gd name="connsiteX5" fmla="*/ 181474 w 362309"/>
                <a:gd name="connsiteY5" fmla="*/ 0 h 361971"/>
                <a:gd name="connsiteX6" fmla="*/ 181474 w 362309"/>
                <a:gd name="connsiteY6" fmla="*/ 0 h 361971"/>
                <a:gd name="connsiteX7" fmla="*/ 181474 w 362309"/>
                <a:gd name="connsiteY7" fmla="*/ 349204 h 361971"/>
                <a:gd name="connsiteX8" fmla="*/ 12780 w 362309"/>
                <a:gd name="connsiteY8" fmla="*/ 181305 h 361971"/>
                <a:gd name="connsiteX9" fmla="*/ 180836 w 362309"/>
                <a:gd name="connsiteY9" fmla="*/ 12768 h 361971"/>
                <a:gd name="connsiteX10" fmla="*/ 349530 w 362309"/>
                <a:gd name="connsiteY10" fmla="*/ 180667 h 361971"/>
                <a:gd name="connsiteX11" fmla="*/ 349530 w 362309"/>
                <a:gd name="connsiteY11" fmla="*/ 180667 h 361971"/>
                <a:gd name="connsiteX12" fmla="*/ 181474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1474" y="0"/>
                  </a:moveTo>
                  <a:cubicBezTo>
                    <a:pt x="81152" y="0"/>
                    <a:pt x="0" y="81077"/>
                    <a:pt x="0" y="180667"/>
                  </a:cubicBezTo>
                  <a:cubicBezTo>
                    <a:pt x="0" y="280895"/>
                    <a:pt x="81152" y="361972"/>
                    <a:pt x="180836" y="361972"/>
                  </a:cubicBezTo>
                  <a:cubicBezTo>
                    <a:pt x="281157" y="361972"/>
                    <a:pt x="362310" y="280895"/>
                    <a:pt x="362310" y="181305"/>
                  </a:cubicBezTo>
                  <a:cubicBezTo>
                    <a:pt x="362310" y="181305"/>
                    <a:pt x="362310" y="181305"/>
                    <a:pt x="362310" y="181305"/>
                  </a:cubicBezTo>
                  <a:cubicBezTo>
                    <a:pt x="362310" y="81077"/>
                    <a:pt x="281796" y="0"/>
                    <a:pt x="181474" y="0"/>
                  </a:cubicBezTo>
                  <a:cubicBezTo>
                    <a:pt x="181474" y="0"/>
                    <a:pt x="181474" y="0"/>
                    <a:pt x="181474" y="0"/>
                  </a:cubicBezTo>
                  <a:close/>
                  <a:moveTo>
                    <a:pt x="181474" y="349204"/>
                  </a:moveTo>
                  <a:cubicBezTo>
                    <a:pt x="88181" y="349204"/>
                    <a:pt x="12780" y="273873"/>
                    <a:pt x="12780" y="181305"/>
                  </a:cubicBezTo>
                  <a:cubicBezTo>
                    <a:pt x="12780" y="88737"/>
                    <a:pt x="88181" y="12768"/>
                    <a:pt x="180836" y="12768"/>
                  </a:cubicBezTo>
                  <a:cubicBezTo>
                    <a:pt x="274128" y="12768"/>
                    <a:pt x="349530" y="88099"/>
                    <a:pt x="349530" y="180667"/>
                  </a:cubicBezTo>
                  <a:cubicBezTo>
                    <a:pt x="349530" y="180667"/>
                    <a:pt x="349530" y="180667"/>
                    <a:pt x="349530" y="180667"/>
                  </a:cubicBezTo>
                  <a:cubicBezTo>
                    <a:pt x="349530" y="273873"/>
                    <a:pt x="274128" y="349204"/>
                    <a:pt x="181474" y="349204"/>
                  </a:cubicBezTo>
                  <a:close/>
                </a:path>
              </a:pathLst>
            </a:custGeom>
            <a:grpFill/>
            <a:ln w="6390" cap="flat">
              <a:noFill/>
              <a:prstDash val="solid"/>
              <a:miter/>
            </a:ln>
          </p:spPr>
          <p:txBody>
            <a:bodyPr rtlCol="0" anchor="ctr"/>
            <a:lstStyle/>
            <a:p>
              <a:endParaRPr lang="en-US"/>
            </a:p>
          </p:txBody>
        </p:sp>
        <p:sp>
          <p:nvSpPr>
            <p:cNvPr id="28" name="Graphic 4">
              <a:extLst>
                <a:ext uri="{FF2B5EF4-FFF2-40B4-BE49-F238E27FC236}">
                  <a16:creationId xmlns:a16="http://schemas.microsoft.com/office/drawing/2014/main" id="{84293D3C-B7DF-426B-B143-F75546E44879}"/>
                </a:ext>
              </a:extLst>
            </p:cNvPr>
            <p:cNvSpPr/>
            <p:nvPr/>
          </p:nvSpPr>
          <p:spPr>
            <a:xfrm>
              <a:off x="3839041" y="1972780"/>
              <a:ext cx="43515" cy="43443"/>
            </a:xfrm>
            <a:custGeom>
              <a:avLst/>
              <a:gdLst>
                <a:gd name="connsiteX0" fmla="*/ 21758 w 43515"/>
                <a:gd name="connsiteY0" fmla="*/ 43443 h 43443"/>
                <a:gd name="connsiteX1" fmla="*/ 23036 w 43515"/>
                <a:gd name="connsiteY1" fmla="*/ 43443 h 43443"/>
                <a:gd name="connsiteX2" fmla="*/ 43484 w 43515"/>
                <a:gd name="connsiteY2" fmla="*/ 20461 h 43443"/>
                <a:gd name="connsiteX3" fmla="*/ 43484 w 43515"/>
                <a:gd name="connsiteY3" fmla="*/ 20461 h 43443"/>
                <a:gd name="connsiteX4" fmla="*/ 43484 w 43515"/>
                <a:gd name="connsiteY4" fmla="*/ 20461 h 43443"/>
                <a:gd name="connsiteX5" fmla="*/ 20480 w 43515"/>
                <a:gd name="connsiteY5" fmla="*/ 32 h 43443"/>
                <a:gd name="connsiteX6" fmla="*/ 32 w 43515"/>
                <a:gd name="connsiteY6" fmla="*/ 23015 h 43443"/>
                <a:gd name="connsiteX7" fmla="*/ 21758 w 43515"/>
                <a:gd name="connsiteY7" fmla="*/ 43443 h 43443"/>
                <a:gd name="connsiteX8" fmla="*/ 21758 w 43515"/>
                <a:gd name="connsiteY8" fmla="*/ 43443 h 43443"/>
                <a:gd name="connsiteX9" fmla="*/ 21119 w 43515"/>
                <a:gd name="connsiteY9" fmla="*/ 12800 h 43443"/>
                <a:gd name="connsiteX10" fmla="*/ 21119 w 43515"/>
                <a:gd name="connsiteY10" fmla="*/ 12800 h 43443"/>
                <a:gd name="connsiteX11" fmla="*/ 30704 w 43515"/>
                <a:gd name="connsiteY11" fmla="*/ 21738 h 43443"/>
                <a:gd name="connsiteX12" fmla="*/ 21758 w 43515"/>
                <a:gd name="connsiteY12" fmla="*/ 30675 h 43443"/>
                <a:gd name="connsiteX13" fmla="*/ 15368 w 43515"/>
                <a:gd name="connsiteY13" fmla="*/ 28122 h 43443"/>
                <a:gd name="connsiteX14" fmla="*/ 12173 w 43515"/>
                <a:gd name="connsiteY14" fmla="*/ 21738 h 43443"/>
                <a:gd name="connsiteX15" fmla="*/ 21119 w 43515"/>
                <a:gd name="connsiteY15" fmla="*/ 12800 h 43443"/>
                <a:gd name="connsiteX16" fmla="*/ 21119 w 43515"/>
                <a:gd name="connsiteY16" fmla="*/ 12800 h 43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515" h="43443">
                  <a:moveTo>
                    <a:pt x="21758" y="43443"/>
                  </a:moveTo>
                  <a:lnTo>
                    <a:pt x="23036" y="43443"/>
                  </a:lnTo>
                  <a:cubicBezTo>
                    <a:pt x="35177" y="42805"/>
                    <a:pt x="44123" y="32591"/>
                    <a:pt x="43484" y="20461"/>
                  </a:cubicBezTo>
                  <a:cubicBezTo>
                    <a:pt x="43484" y="20461"/>
                    <a:pt x="43484" y="20461"/>
                    <a:pt x="43484" y="20461"/>
                  </a:cubicBezTo>
                  <a:lnTo>
                    <a:pt x="43484" y="20461"/>
                  </a:lnTo>
                  <a:cubicBezTo>
                    <a:pt x="42845" y="8331"/>
                    <a:pt x="32621" y="-606"/>
                    <a:pt x="20480" y="32"/>
                  </a:cubicBezTo>
                  <a:cubicBezTo>
                    <a:pt x="8339" y="671"/>
                    <a:pt x="-607" y="10885"/>
                    <a:pt x="32" y="23015"/>
                  </a:cubicBezTo>
                  <a:cubicBezTo>
                    <a:pt x="671" y="35144"/>
                    <a:pt x="10256" y="43443"/>
                    <a:pt x="21758" y="43443"/>
                  </a:cubicBezTo>
                  <a:lnTo>
                    <a:pt x="21758" y="43443"/>
                  </a:lnTo>
                  <a:close/>
                  <a:moveTo>
                    <a:pt x="21119" y="12800"/>
                  </a:moveTo>
                  <a:lnTo>
                    <a:pt x="21119" y="12800"/>
                  </a:lnTo>
                  <a:cubicBezTo>
                    <a:pt x="26870" y="12800"/>
                    <a:pt x="30704" y="16631"/>
                    <a:pt x="30704" y="21738"/>
                  </a:cubicBezTo>
                  <a:cubicBezTo>
                    <a:pt x="30704" y="26845"/>
                    <a:pt x="26870" y="30675"/>
                    <a:pt x="21758" y="30675"/>
                  </a:cubicBezTo>
                  <a:cubicBezTo>
                    <a:pt x="19202" y="30675"/>
                    <a:pt x="17285" y="30037"/>
                    <a:pt x="15368" y="28122"/>
                  </a:cubicBezTo>
                  <a:cubicBezTo>
                    <a:pt x="13451" y="26207"/>
                    <a:pt x="12173" y="24291"/>
                    <a:pt x="12173" y="21738"/>
                  </a:cubicBezTo>
                  <a:cubicBezTo>
                    <a:pt x="12173" y="17269"/>
                    <a:pt x="16007" y="13439"/>
                    <a:pt x="21119" y="12800"/>
                  </a:cubicBezTo>
                  <a:lnTo>
                    <a:pt x="21119" y="12800"/>
                  </a:lnTo>
                  <a:close/>
                </a:path>
              </a:pathLst>
            </a:custGeom>
            <a:grpFill/>
            <a:ln w="6390" cap="flat">
              <a:noFill/>
              <a:prstDash val="solid"/>
              <a:miter/>
            </a:ln>
          </p:spPr>
          <p:txBody>
            <a:bodyPr rtlCol="0" anchor="ctr"/>
            <a:lstStyle/>
            <a:p>
              <a:endParaRPr lang="en-US"/>
            </a:p>
          </p:txBody>
        </p:sp>
        <p:sp>
          <p:nvSpPr>
            <p:cNvPr id="29" name="Graphic 4">
              <a:extLst>
                <a:ext uri="{FF2B5EF4-FFF2-40B4-BE49-F238E27FC236}">
                  <a16:creationId xmlns:a16="http://schemas.microsoft.com/office/drawing/2014/main" id="{74F2D0AA-3968-4FFB-A726-C9585FBE1288}"/>
                </a:ext>
              </a:extLst>
            </p:cNvPr>
            <p:cNvSpPr/>
            <p:nvPr/>
          </p:nvSpPr>
          <p:spPr>
            <a:xfrm>
              <a:off x="3704885" y="2020254"/>
              <a:ext cx="194375" cy="105136"/>
            </a:xfrm>
            <a:custGeom>
              <a:avLst/>
              <a:gdLst>
                <a:gd name="connsiteX0" fmla="*/ 188503 w 194375"/>
                <a:gd name="connsiteY0" fmla="*/ 40658 h 105136"/>
                <a:gd name="connsiteX1" fmla="*/ 164221 w 194375"/>
                <a:gd name="connsiteY1" fmla="*/ 45765 h 105136"/>
                <a:gd name="connsiteX2" fmla="*/ 138023 w 194375"/>
                <a:gd name="connsiteY2" fmla="*/ 2992 h 105136"/>
                <a:gd name="connsiteX3" fmla="*/ 129077 w 194375"/>
                <a:gd name="connsiteY3" fmla="*/ 1077 h 105136"/>
                <a:gd name="connsiteX4" fmla="*/ 127160 w 194375"/>
                <a:gd name="connsiteY4" fmla="*/ 2354 h 105136"/>
                <a:gd name="connsiteX5" fmla="*/ 58788 w 194375"/>
                <a:gd name="connsiteY5" fmla="*/ 93007 h 105136"/>
                <a:gd name="connsiteX6" fmla="*/ 7029 w 194375"/>
                <a:gd name="connsiteY6" fmla="*/ 89815 h 105136"/>
                <a:gd name="connsiteX7" fmla="*/ 0 w 194375"/>
                <a:gd name="connsiteY7" fmla="*/ 95560 h 105136"/>
                <a:gd name="connsiteX8" fmla="*/ 0 w 194375"/>
                <a:gd name="connsiteY8" fmla="*/ 95560 h 105136"/>
                <a:gd name="connsiteX9" fmla="*/ 5751 w 194375"/>
                <a:gd name="connsiteY9" fmla="*/ 101944 h 105136"/>
                <a:gd name="connsiteX10" fmla="*/ 60704 w 194375"/>
                <a:gd name="connsiteY10" fmla="*/ 105136 h 105136"/>
                <a:gd name="connsiteX11" fmla="*/ 61344 w 194375"/>
                <a:gd name="connsiteY11" fmla="*/ 105136 h 105136"/>
                <a:gd name="connsiteX12" fmla="*/ 66456 w 194375"/>
                <a:gd name="connsiteY12" fmla="*/ 102583 h 105136"/>
                <a:gd name="connsiteX13" fmla="*/ 130355 w 194375"/>
                <a:gd name="connsiteY13" fmla="*/ 17037 h 105136"/>
                <a:gd name="connsiteX14" fmla="*/ 153998 w 194375"/>
                <a:gd name="connsiteY14" fmla="*/ 55341 h 105136"/>
                <a:gd name="connsiteX15" fmla="*/ 160388 w 194375"/>
                <a:gd name="connsiteY15" fmla="*/ 58533 h 105136"/>
                <a:gd name="connsiteX16" fmla="*/ 189142 w 194375"/>
                <a:gd name="connsiteY16" fmla="*/ 52788 h 105136"/>
                <a:gd name="connsiteX17" fmla="*/ 194254 w 194375"/>
                <a:gd name="connsiteY17" fmla="*/ 45127 h 105136"/>
                <a:gd name="connsiteX18" fmla="*/ 186586 w 194375"/>
                <a:gd name="connsiteY18" fmla="*/ 40020 h 105136"/>
                <a:gd name="connsiteX19" fmla="*/ 188503 w 194375"/>
                <a:gd name="connsiteY19" fmla="*/ 40658 h 105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375" h="105136">
                  <a:moveTo>
                    <a:pt x="188503" y="40658"/>
                  </a:moveTo>
                  <a:lnTo>
                    <a:pt x="164221" y="45765"/>
                  </a:lnTo>
                  <a:lnTo>
                    <a:pt x="138023" y="2992"/>
                  </a:lnTo>
                  <a:cubicBezTo>
                    <a:pt x="136106" y="-200"/>
                    <a:pt x="132272" y="-838"/>
                    <a:pt x="129077" y="1077"/>
                  </a:cubicBezTo>
                  <a:cubicBezTo>
                    <a:pt x="128438" y="1716"/>
                    <a:pt x="127799" y="1716"/>
                    <a:pt x="127160" y="2354"/>
                  </a:cubicBezTo>
                  <a:lnTo>
                    <a:pt x="58788" y="93007"/>
                  </a:lnTo>
                  <a:lnTo>
                    <a:pt x="7029" y="89815"/>
                  </a:lnTo>
                  <a:cubicBezTo>
                    <a:pt x="3195" y="89815"/>
                    <a:pt x="639" y="92368"/>
                    <a:pt x="0" y="95560"/>
                  </a:cubicBezTo>
                  <a:cubicBezTo>
                    <a:pt x="0" y="95560"/>
                    <a:pt x="0" y="95560"/>
                    <a:pt x="0" y="95560"/>
                  </a:cubicBezTo>
                  <a:cubicBezTo>
                    <a:pt x="0" y="98752"/>
                    <a:pt x="2556" y="101944"/>
                    <a:pt x="5751" y="101944"/>
                  </a:cubicBezTo>
                  <a:lnTo>
                    <a:pt x="60704" y="105136"/>
                  </a:lnTo>
                  <a:lnTo>
                    <a:pt x="61344" y="105136"/>
                  </a:lnTo>
                  <a:cubicBezTo>
                    <a:pt x="63261" y="105136"/>
                    <a:pt x="65177" y="104498"/>
                    <a:pt x="66456" y="102583"/>
                  </a:cubicBezTo>
                  <a:lnTo>
                    <a:pt x="130355" y="17037"/>
                  </a:lnTo>
                  <a:lnTo>
                    <a:pt x="153998" y="55341"/>
                  </a:lnTo>
                  <a:cubicBezTo>
                    <a:pt x="155275" y="57256"/>
                    <a:pt x="157832" y="58533"/>
                    <a:pt x="160388" y="58533"/>
                  </a:cubicBezTo>
                  <a:lnTo>
                    <a:pt x="189142" y="52788"/>
                  </a:lnTo>
                  <a:cubicBezTo>
                    <a:pt x="192976" y="52149"/>
                    <a:pt x="194893" y="48957"/>
                    <a:pt x="194254" y="45127"/>
                  </a:cubicBezTo>
                  <a:cubicBezTo>
                    <a:pt x="193615" y="41296"/>
                    <a:pt x="190420" y="39381"/>
                    <a:pt x="186586" y="40020"/>
                  </a:cubicBezTo>
                  <a:lnTo>
                    <a:pt x="188503" y="40658"/>
                  </a:lnTo>
                  <a:close/>
                </a:path>
              </a:pathLst>
            </a:custGeom>
            <a:grpFill/>
            <a:ln w="6390" cap="flat">
              <a:noFill/>
              <a:prstDash val="solid"/>
              <a:miter/>
            </a:ln>
          </p:spPr>
          <p:txBody>
            <a:bodyPr rtlCol="0" anchor="ctr"/>
            <a:lstStyle/>
            <a:p>
              <a:endParaRPr lang="en-US"/>
            </a:p>
          </p:txBody>
        </p:sp>
        <p:sp>
          <p:nvSpPr>
            <p:cNvPr id="30" name="Graphic 4">
              <a:extLst>
                <a:ext uri="{FF2B5EF4-FFF2-40B4-BE49-F238E27FC236}">
                  <a16:creationId xmlns:a16="http://schemas.microsoft.com/office/drawing/2014/main" id="{93334D4D-F5B0-4C53-8966-9526CBB44204}"/>
                </a:ext>
              </a:extLst>
            </p:cNvPr>
            <p:cNvSpPr/>
            <p:nvPr/>
          </p:nvSpPr>
          <p:spPr>
            <a:xfrm>
              <a:off x="3800897" y="2086611"/>
              <a:ext cx="40732" cy="101342"/>
            </a:xfrm>
            <a:custGeom>
              <a:avLst/>
              <a:gdLst>
                <a:gd name="connsiteX0" fmla="*/ 11338 w 40732"/>
                <a:gd name="connsiteY0" fmla="*/ 2390 h 101342"/>
                <a:gd name="connsiteX1" fmla="*/ 2393 w 40732"/>
                <a:gd name="connsiteY1" fmla="*/ 1114 h 101342"/>
                <a:gd name="connsiteX2" fmla="*/ 1115 w 40732"/>
                <a:gd name="connsiteY2" fmla="*/ 10051 h 101342"/>
                <a:gd name="connsiteX3" fmla="*/ 1753 w 40732"/>
                <a:gd name="connsiteY3" fmla="*/ 11328 h 101342"/>
                <a:gd name="connsiteX4" fmla="*/ 27952 w 40732"/>
                <a:gd name="connsiteY4" fmla="*/ 40056 h 101342"/>
                <a:gd name="connsiteX5" fmla="*/ 24118 w 40732"/>
                <a:gd name="connsiteY5" fmla="*/ 94320 h 101342"/>
                <a:gd name="connsiteX6" fmla="*/ 29869 w 40732"/>
                <a:gd name="connsiteY6" fmla="*/ 101342 h 101342"/>
                <a:gd name="connsiteX7" fmla="*/ 30508 w 40732"/>
                <a:gd name="connsiteY7" fmla="*/ 101342 h 101342"/>
                <a:gd name="connsiteX8" fmla="*/ 36898 w 40732"/>
                <a:gd name="connsiteY8" fmla="*/ 95597 h 101342"/>
                <a:gd name="connsiteX9" fmla="*/ 40732 w 40732"/>
                <a:gd name="connsiteY9" fmla="*/ 38141 h 101342"/>
                <a:gd name="connsiteX10" fmla="*/ 38815 w 40732"/>
                <a:gd name="connsiteY10" fmla="*/ 33672 h 101342"/>
                <a:gd name="connsiteX11" fmla="*/ 11338 w 40732"/>
                <a:gd name="connsiteY11" fmla="*/ 2390 h 101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732" h="101342">
                  <a:moveTo>
                    <a:pt x="11338" y="2390"/>
                  </a:moveTo>
                  <a:cubicBezTo>
                    <a:pt x="9421" y="-163"/>
                    <a:pt x="4948" y="-802"/>
                    <a:pt x="2393" y="1114"/>
                  </a:cubicBezTo>
                  <a:cubicBezTo>
                    <a:pt x="-163" y="3029"/>
                    <a:pt x="-802" y="7497"/>
                    <a:pt x="1115" y="10051"/>
                  </a:cubicBezTo>
                  <a:cubicBezTo>
                    <a:pt x="1115" y="10689"/>
                    <a:pt x="1753" y="10689"/>
                    <a:pt x="1753" y="11328"/>
                  </a:cubicBezTo>
                  <a:lnTo>
                    <a:pt x="27952" y="40056"/>
                  </a:lnTo>
                  <a:lnTo>
                    <a:pt x="24118" y="94320"/>
                  </a:lnTo>
                  <a:cubicBezTo>
                    <a:pt x="24118" y="97512"/>
                    <a:pt x="26674" y="100704"/>
                    <a:pt x="29869" y="101342"/>
                  </a:cubicBezTo>
                  <a:lnTo>
                    <a:pt x="30508" y="101342"/>
                  </a:lnTo>
                  <a:cubicBezTo>
                    <a:pt x="33703" y="101342"/>
                    <a:pt x="36898" y="98789"/>
                    <a:pt x="36898" y="95597"/>
                  </a:cubicBezTo>
                  <a:lnTo>
                    <a:pt x="40732" y="38141"/>
                  </a:lnTo>
                  <a:cubicBezTo>
                    <a:pt x="40732" y="36225"/>
                    <a:pt x="40093" y="34949"/>
                    <a:pt x="38815" y="33672"/>
                  </a:cubicBezTo>
                  <a:lnTo>
                    <a:pt x="11338" y="2390"/>
                  </a:lnTo>
                  <a:close/>
                </a:path>
              </a:pathLst>
            </a:custGeom>
            <a:grpFill/>
            <a:ln w="6390" cap="flat">
              <a:noFill/>
              <a:prstDash val="solid"/>
              <a:miter/>
            </a:ln>
          </p:spPr>
          <p:txBody>
            <a:bodyPr rtlCol="0" anchor="ctr"/>
            <a:lstStyle/>
            <a:p>
              <a:endParaRPr lang="en-US"/>
            </a:p>
          </p:txBody>
        </p:sp>
        <p:sp>
          <p:nvSpPr>
            <p:cNvPr id="31" name="Graphic 4">
              <a:extLst>
                <a:ext uri="{FF2B5EF4-FFF2-40B4-BE49-F238E27FC236}">
                  <a16:creationId xmlns:a16="http://schemas.microsoft.com/office/drawing/2014/main" id="{F1DE5840-8F09-4F65-B2F7-A0DC9F7C6CF7}"/>
                </a:ext>
              </a:extLst>
            </p:cNvPr>
            <p:cNvSpPr/>
            <p:nvPr/>
          </p:nvSpPr>
          <p:spPr>
            <a:xfrm>
              <a:off x="3748214" y="1988353"/>
              <a:ext cx="80436" cy="35970"/>
            </a:xfrm>
            <a:custGeom>
              <a:avLst/>
              <a:gdLst>
                <a:gd name="connsiteX0" fmla="*/ 9068 w 80436"/>
                <a:gd name="connsiteY0" fmla="*/ 24040 h 35970"/>
                <a:gd name="connsiteX1" fmla="*/ 35906 w 80436"/>
                <a:gd name="connsiteY1" fmla="*/ 13826 h 35970"/>
                <a:gd name="connsiteX2" fmla="*/ 70412 w 80436"/>
                <a:gd name="connsiteY2" fmla="*/ 34893 h 35970"/>
                <a:gd name="connsiteX3" fmla="*/ 79358 w 80436"/>
                <a:gd name="connsiteY3" fmla="*/ 32978 h 35970"/>
                <a:gd name="connsiteX4" fmla="*/ 79358 w 80436"/>
                <a:gd name="connsiteY4" fmla="*/ 32978 h 35970"/>
                <a:gd name="connsiteX5" fmla="*/ 77441 w 80436"/>
                <a:gd name="connsiteY5" fmla="*/ 24040 h 35970"/>
                <a:gd name="connsiteX6" fmla="*/ 77441 w 80436"/>
                <a:gd name="connsiteY6" fmla="*/ 24040 h 35970"/>
                <a:gd name="connsiteX7" fmla="*/ 40379 w 80436"/>
                <a:gd name="connsiteY7" fmla="*/ 1058 h 35970"/>
                <a:gd name="connsiteX8" fmla="*/ 34628 w 80436"/>
                <a:gd name="connsiteY8" fmla="*/ 419 h 35970"/>
                <a:gd name="connsiteX9" fmla="*/ 4595 w 80436"/>
                <a:gd name="connsiteY9" fmla="*/ 11911 h 35970"/>
                <a:gd name="connsiteX10" fmla="*/ 122 w 80436"/>
                <a:gd name="connsiteY10" fmla="*/ 19571 h 35970"/>
                <a:gd name="connsiteX11" fmla="*/ 7790 w 80436"/>
                <a:gd name="connsiteY11" fmla="*/ 24040 h 35970"/>
                <a:gd name="connsiteX12" fmla="*/ 9068 w 80436"/>
                <a:gd name="connsiteY12" fmla="*/ 24040 h 35970"/>
                <a:gd name="connsiteX13" fmla="*/ 9068 w 80436"/>
                <a:gd name="connsiteY13" fmla="*/ 24040 h 35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0436" h="35970">
                  <a:moveTo>
                    <a:pt x="9068" y="24040"/>
                  </a:moveTo>
                  <a:lnTo>
                    <a:pt x="35906" y="13826"/>
                  </a:lnTo>
                  <a:lnTo>
                    <a:pt x="70412" y="34893"/>
                  </a:lnTo>
                  <a:cubicBezTo>
                    <a:pt x="73607" y="36808"/>
                    <a:pt x="77441" y="36170"/>
                    <a:pt x="79358" y="32978"/>
                  </a:cubicBezTo>
                  <a:cubicBezTo>
                    <a:pt x="79358" y="32978"/>
                    <a:pt x="79358" y="32978"/>
                    <a:pt x="79358" y="32978"/>
                  </a:cubicBezTo>
                  <a:cubicBezTo>
                    <a:pt x="81275" y="29786"/>
                    <a:pt x="80636" y="25955"/>
                    <a:pt x="77441" y="24040"/>
                  </a:cubicBezTo>
                  <a:cubicBezTo>
                    <a:pt x="77441" y="24040"/>
                    <a:pt x="77441" y="24040"/>
                    <a:pt x="77441" y="24040"/>
                  </a:cubicBezTo>
                  <a:lnTo>
                    <a:pt x="40379" y="1058"/>
                  </a:lnTo>
                  <a:cubicBezTo>
                    <a:pt x="38462" y="-219"/>
                    <a:pt x="36545" y="-219"/>
                    <a:pt x="34628" y="419"/>
                  </a:cubicBezTo>
                  <a:lnTo>
                    <a:pt x="4595" y="11911"/>
                  </a:lnTo>
                  <a:cubicBezTo>
                    <a:pt x="1400" y="13187"/>
                    <a:pt x="-516" y="16379"/>
                    <a:pt x="122" y="19571"/>
                  </a:cubicBezTo>
                  <a:cubicBezTo>
                    <a:pt x="762" y="22763"/>
                    <a:pt x="4595" y="24679"/>
                    <a:pt x="7790" y="24040"/>
                  </a:cubicBezTo>
                  <a:cubicBezTo>
                    <a:pt x="8430" y="24040"/>
                    <a:pt x="9068" y="24040"/>
                    <a:pt x="9068" y="24040"/>
                  </a:cubicBezTo>
                  <a:lnTo>
                    <a:pt x="9068" y="24040"/>
                  </a:lnTo>
                  <a:close/>
                </a:path>
              </a:pathLst>
            </a:custGeom>
            <a:grpFill/>
            <a:ln w="6390" cap="flat">
              <a:noFill/>
              <a:prstDash val="solid"/>
              <a:miter/>
            </a:ln>
          </p:spPr>
          <p:txBody>
            <a:bodyPr rtlCol="0" anchor="ctr"/>
            <a:lstStyle/>
            <a:p>
              <a:endParaRPr lang="en-US"/>
            </a:p>
          </p:txBody>
        </p:sp>
        <p:sp>
          <p:nvSpPr>
            <p:cNvPr id="32" name="Graphic 4">
              <a:extLst>
                <a:ext uri="{FF2B5EF4-FFF2-40B4-BE49-F238E27FC236}">
                  <a16:creationId xmlns:a16="http://schemas.microsoft.com/office/drawing/2014/main" id="{A9A10231-1C7F-4682-91C6-CF917F332D48}"/>
                </a:ext>
              </a:extLst>
            </p:cNvPr>
            <p:cNvSpPr/>
            <p:nvPr/>
          </p:nvSpPr>
          <p:spPr>
            <a:xfrm>
              <a:off x="3664279" y="2005022"/>
              <a:ext cx="84696" cy="86532"/>
            </a:xfrm>
            <a:custGeom>
              <a:avLst/>
              <a:gdLst>
                <a:gd name="connsiteX0" fmla="*/ 46996 w 84696"/>
                <a:gd name="connsiteY0" fmla="*/ 86533 h 86532"/>
                <a:gd name="connsiteX1" fmla="*/ 46996 w 84696"/>
                <a:gd name="connsiteY1" fmla="*/ 86533 h 86532"/>
                <a:gd name="connsiteX2" fmla="*/ 51469 w 84696"/>
                <a:gd name="connsiteY2" fmla="*/ 85256 h 86532"/>
                <a:gd name="connsiteX3" fmla="*/ 82779 w 84696"/>
                <a:gd name="connsiteY3" fmla="*/ 57805 h 86532"/>
                <a:gd name="connsiteX4" fmla="*/ 84696 w 84696"/>
                <a:gd name="connsiteY4" fmla="*/ 53336 h 86532"/>
                <a:gd name="connsiteX5" fmla="*/ 83418 w 84696"/>
                <a:gd name="connsiteY5" fmla="*/ 48867 h 86532"/>
                <a:gd name="connsiteX6" fmla="*/ 42523 w 84696"/>
                <a:gd name="connsiteY6" fmla="*/ 2264 h 86532"/>
                <a:gd name="connsiteX7" fmla="*/ 33577 w 84696"/>
                <a:gd name="connsiteY7" fmla="*/ 1626 h 86532"/>
                <a:gd name="connsiteX8" fmla="*/ 2266 w 84696"/>
                <a:gd name="connsiteY8" fmla="*/ 29077 h 86532"/>
                <a:gd name="connsiteX9" fmla="*/ 1627 w 84696"/>
                <a:gd name="connsiteY9" fmla="*/ 38014 h 86532"/>
                <a:gd name="connsiteX10" fmla="*/ 42523 w 84696"/>
                <a:gd name="connsiteY10" fmla="*/ 84618 h 86532"/>
                <a:gd name="connsiteX11" fmla="*/ 46996 w 84696"/>
                <a:gd name="connsiteY11" fmla="*/ 86533 h 86532"/>
                <a:gd name="connsiteX12" fmla="*/ 37411 w 84696"/>
                <a:gd name="connsiteY12" fmla="*/ 15032 h 86532"/>
                <a:gd name="connsiteX13" fmla="*/ 69360 w 84696"/>
                <a:gd name="connsiteY13" fmla="*/ 52059 h 86532"/>
                <a:gd name="connsiteX14" fmla="*/ 47635 w 84696"/>
                <a:gd name="connsiteY14" fmla="*/ 71211 h 86532"/>
                <a:gd name="connsiteX15" fmla="*/ 15685 w 84696"/>
                <a:gd name="connsiteY15" fmla="*/ 34184 h 86532"/>
                <a:gd name="connsiteX16" fmla="*/ 37411 w 84696"/>
                <a:gd name="connsiteY16" fmla="*/ 15032 h 8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4696" h="86532">
                  <a:moveTo>
                    <a:pt x="46996" y="86533"/>
                  </a:moveTo>
                  <a:lnTo>
                    <a:pt x="46996" y="86533"/>
                  </a:lnTo>
                  <a:cubicBezTo>
                    <a:pt x="48912" y="86533"/>
                    <a:pt x="50191" y="85894"/>
                    <a:pt x="51469" y="85256"/>
                  </a:cubicBezTo>
                  <a:lnTo>
                    <a:pt x="82779" y="57805"/>
                  </a:lnTo>
                  <a:cubicBezTo>
                    <a:pt x="84057" y="56528"/>
                    <a:pt x="84696" y="55251"/>
                    <a:pt x="84696" y="53336"/>
                  </a:cubicBezTo>
                  <a:cubicBezTo>
                    <a:pt x="84696" y="51421"/>
                    <a:pt x="84057" y="50144"/>
                    <a:pt x="83418" y="48867"/>
                  </a:cubicBezTo>
                  <a:lnTo>
                    <a:pt x="42523" y="2264"/>
                  </a:lnTo>
                  <a:cubicBezTo>
                    <a:pt x="39967" y="-290"/>
                    <a:pt x="36133" y="-928"/>
                    <a:pt x="33577" y="1626"/>
                  </a:cubicBezTo>
                  <a:lnTo>
                    <a:pt x="2266" y="29077"/>
                  </a:lnTo>
                  <a:cubicBezTo>
                    <a:pt x="-290" y="31630"/>
                    <a:pt x="-929" y="35461"/>
                    <a:pt x="1627" y="38014"/>
                  </a:cubicBezTo>
                  <a:lnTo>
                    <a:pt x="42523" y="84618"/>
                  </a:lnTo>
                  <a:cubicBezTo>
                    <a:pt x="43162" y="85894"/>
                    <a:pt x="45079" y="86533"/>
                    <a:pt x="46996" y="86533"/>
                  </a:cubicBezTo>
                  <a:close/>
                  <a:moveTo>
                    <a:pt x="37411" y="15032"/>
                  </a:moveTo>
                  <a:lnTo>
                    <a:pt x="69360" y="52059"/>
                  </a:lnTo>
                  <a:lnTo>
                    <a:pt x="47635" y="71211"/>
                  </a:lnTo>
                  <a:lnTo>
                    <a:pt x="15685" y="34184"/>
                  </a:lnTo>
                  <a:lnTo>
                    <a:pt x="37411" y="15032"/>
                  </a:lnTo>
                  <a:close/>
                </a:path>
              </a:pathLst>
            </a:custGeom>
            <a:grpFill/>
            <a:ln w="6390" cap="flat">
              <a:noFill/>
              <a:prstDash val="solid"/>
              <a:miter/>
            </a:ln>
          </p:spPr>
          <p:txBody>
            <a:bodyPr rtlCol="0" anchor="ctr"/>
            <a:lstStyle/>
            <a:p>
              <a:endParaRPr lang="en-US"/>
            </a:p>
          </p:txBody>
        </p:sp>
      </p:grpSp>
      <p:sp>
        <p:nvSpPr>
          <p:cNvPr id="33" name="Rectangle 32">
            <a:extLst>
              <a:ext uri="{FF2B5EF4-FFF2-40B4-BE49-F238E27FC236}">
                <a16:creationId xmlns:a16="http://schemas.microsoft.com/office/drawing/2014/main" id="{6E35D201-7631-429E-96D5-A59FA552F7F9}"/>
              </a:ext>
            </a:extLst>
          </p:cNvPr>
          <p:cNvSpPr/>
          <p:nvPr/>
        </p:nvSpPr>
        <p:spPr>
          <a:xfrm>
            <a:off x="7570147" y="3553307"/>
            <a:ext cx="4445582" cy="3266136"/>
          </a:xfrm>
          <a:prstGeom prst="rect">
            <a:avLst/>
          </a:prstGeom>
          <a:noFill/>
          <a:ln w="2222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0"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algn="ctr">
              <a:defRPr/>
            </a:pPr>
            <a:r>
              <a:rPr lang="en-US" b="1" spc="300">
                <a:solidFill>
                  <a:srgbClr val="000000"/>
                </a:solidFill>
                <a:latin typeface="Open Sans" panose="020B0606030504020204" pitchFamily="34" charset="0"/>
                <a:ea typeface="Open Sans" panose="020B0606030504020204" pitchFamily="34" charset="0"/>
                <a:cs typeface="Open Sans" panose="020B0606030504020204" pitchFamily="34" charset="0"/>
              </a:rPr>
              <a:t>FOCUS ON THAI AND JAPANESE LOCALIZATIONS</a:t>
            </a:r>
            <a:endParaRPr lang="en-US" b="1" u="none" strike="noStrike" kern="1200" cap="none" spc="30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171450" indent="-171450">
              <a:buFont typeface="Arial" panose="020B0604020202020204" pitchFamily="34" charset="0"/>
              <a:buChar char="•"/>
              <a:defRPr/>
            </a:pPr>
            <a:endParaRPr lang="en-US" sz="500" i="1" spc="300">
              <a:solidFill>
                <a:srgbClr val="000000"/>
              </a:solidFill>
              <a:ea typeface="Verdana" panose="020B0604030504040204" pitchFamily="34" charset="0"/>
              <a:cs typeface="Calibri"/>
            </a:endParaRPr>
          </a:p>
          <a:p>
            <a:pPr marL="171450" indent="-171450">
              <a:buFont typeface="Arial" panose="020B0604020202020204" pitchFamily="34" charset="0"/>
              <a:buChar char="•"/>
              <a:defRPr/>
            </a:pPr>
            <a:endParaRPr lang="en-US" sz="900" i="1" spc="300">
              <a:solidFill>
                <a:srgbClr val="000000"/>
              </a:solidFill>
              <a:ea typeface="Verdana" panose="020B0604030504040204" pitchFamily="34" charset="0"/>
              <a:cs typeface="Calibri"/>
            </a:endParaRPr>
          </a:p>
        </p:txBody>
      </p:sp>
      <p:sp>
        <p:nvSpPr>
          <p:cNvPr id="34" name="Text Placeholder 2">
            <a:extLst>
              <a:ext uri="{FF2B5EF4-FFF2-40B4-BE49-F238E27FC236}">
                <a16:creationId xmlns:a16="http://schemas.microsoft.com/office/drawing/2014/main" id="{E6B459CC-1D92-4F40-B476-31B5EC7CA4A4}"/>
              </a:ext>
            </a:extLst>
          </p:cNvPr>
          <p:cNvSpPr txBox="1">
            <a:spLocks/>
          </p:cNvSpPr>
          <p:nvPr/>
        </p:nvSpPr>
        <p:spPr>
          <a:xfrm>
            <a:off x="7821729" y="5949108"/>
            <a:ext cx="3959146" cy="746885"/>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lang="en-US"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a:latin typeface="Open Sans" panose="020B0606030504020204" pitchFamily="34" charset="0"/>
                <a:ea typeface="Open Sans" panose="020B0606030504020204" pitchFamily="34" charset="0"/>
                <a:cs typeface="Open Sans" panose="020B0606030504020204" pitchFamily="34" charset="0"/>
              </a:rPr>
              <a:t>For an international release, the Asian market should be prioritized.</a:t>
            </a:r>
          </a:p>
        </p:txBody>
      </p:sp>
      <p:grpSp>
        <p:nvGrpSpPr>
          <p:cNvPr id="35" name="Graphic 4">
            <a:extLst>
              <a:ext uri="{FF2B5EF4-FFF2-40B4-BE49-F238E27FC236}">
                <a16:creationId xmlns:a16="http://schemas.microsoft.com/office/drawing/2014/main" id="{D5EF2FDB-CE2B-48E2-B4D5-6382B0D7BAC8}"/>
              </a:ext>
            </a:extLst>
          </p:cNvPr>
          <p:cNvGrpSpPr/>
          <p:nvPr/>
        </p:nvGrpSpPr>
        <p:grpSpPr>
          <a:xfrm>
            <a:off x="9472345" y="3988268"/>
            <a:ext cx="722376" cy="722376"/>
            <a:chOff x="467104" y="3339623"/>
            <a:chExt cx="362309" cy="361971"/>
          </a:xfrm>
          <a:solidFill>
            <a:schemeClr val="accent6">
              <a:lumMod val="50000"/>
            </a:schemeClr>
          </a:solidFill>
        </p:grpSpPr>
        <p:sp>
          <p:nvSpPr>
            <p:cNvPr id="36" name="Graphic 4">
              <a:extLst>
                <a:ext uri="{FF2B5EF4-FFF2-40B4-BE49-F238E27FC236}">
                  <a16:creationId xmlns:a16="http://schemas.microsoft.com/office/drawing/2014/main" id="{701A6190-32C7-461C-975C-B05E7350C901}"/>
                </a:ext>
              </a:extLst>
            </p:cNvPr>
            <p:cNvSpPr/>
            <p:nvPr/>
          </p:nvSpPr>
          <p:spPr>
            <a:xfrm>
              <a:off x="467104" y="3339623"/>
              <a:ext cx="362309" cy="361971"/>
            </a:xfrm>
            <a:custGeom>
              <a:avLst/>
              <a:gdLst>
                <a:gd name="connsiteX0" fmla="*/ 181474 w 362309"/>
                <a:gd name="connsiteY0" fmla="*/ 0 h 361971"/>
                <a:gd name="connsiteX1" fmla="*/ 0 w 362309"/>
                <a:gd name="connsiteY1" fmla="*/ 180667 h 361971"/>
                <a:gd name="connsiteX2" fmla="*/ 181474 w 362309"/>
                <a:gd name="connsiteY2" fmla="*/ 361972 h 361971"/>
                <a:gd name="connsiteX3" fmla="*/ 362309 w 362309"/>
                <a:gd name="connsiteY3" fmla="*/ 180667 h 361971"/>
                <a:gd name="connsiteX4" fmla="*/ 362309 w 362309"/>
                <a:gd name="connsiteY4" fmla="*/ 180667 h 361971"/>
                <a:gd name="connsiteX5" fmla="*/ 181474 w 362309"/>
                <a:gd name="connsiteY5" fmla="*/ 0 h 361971"/>
                <a:gd name="connsiteX6" fmla="*/ 181474 w 362309"/>
                <a:gd name="connsiteY6" fmla="*/ 0 h 361971"/>
                <a:gd name="connsiteX7" fmla="*/ 181474 w 362309"/>
                <a:gd name="connsiteY7" fmla="*/ 349204 h 361971"/>
                <a:gd name="connsiteX8" fmla="*/ 13419 w 362309"/>
                <a:gd name="connsiteY8" fmla="*/ 181305 h 361971"/>
                <a:gd name="connsiteX9" fmla="*/ 181474 w 362309"/>
                <a:gd name="connsiteY9" fmla="*/ 12768 h 361971"/>
                <a:gd name="connsiteX10" fmla="*/ 349530 w 362309"/>
                <a:gd name="connsiteY10" fmla="*/ 181305 h 361971"/>
                <a:gd name="connsiteX11" fmla="*/ 349530 w 362309"/>
                <a:gd name="connsiteY11" fmla="*/ 181305 h 361971"/>
                <a:gd name="connsiteX12" fmla="*/ 181474 w 362309"/>
                <a:gd name="connsiteY12" fmla="*/ 349204 h 361971"/>
                <a:gd name="connsiteX13" fmla="*/ 181474 w 362309"/>
                <a:gd name="connsiteY13"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309" h="361971">
                  <a:moveTo>
                    <a:pt x="181474" y="0"/>
                  </a:moveTo>
                  <a:cubicBezTo>
                    <a:pt x="81152" y="0"/>
                    <a:pt x="0" y="81077"/>
                    <a:pt x="0" y="180667"/>
                  </a:cubicBezTo>
                  <a:cubicBezTo>
                    <a:pt x="0" y="280895"/>
                    <a:pt x="81152" y="361972"/>
                    <a:pt x="181474" y="361972"/>
                  </a:cubicBezTo>
                  <a:cubicBezTo>
                    <a:pt x="281796" y="361972"/>
                    <a:pt x="362309" y="280895"/>
                    <a:pt x="362309" y="180667"/>
                  </a:cubicBezTo>
                  <a:lnTo>
                    <a:pt x="362309" y="180667"/>
                  </a:lnTo>
                  <a:cubicBezTo>
                    <a:pt x="362309" y="81077"/>
                    <a:pt x="281796" y="0"/>
                    <a:pt x="181474" y="0"/>
                  </a:cubicBezTo>
                  <a:cubicBezTo>
                    <a:pt x="181474" y="0"/>
                    <a:pt x="181474" y="0"/>
                    <a:pt x="181474" y="0"/>
                  </a:cubicBezTo>
                  <a:close/>
                  <a:moveTo>
                    <a:pt x="181474" y="349204"/>
                  </a:moveTo>
                  <a:cubicBezTo>
                    <a:pt x="88181" y="349204"/>
                    <a:pt x="13419" y="273873"/>
                    <a:pt x="13419" y="181305"/>
                  </a:cubicBezTo>
                  <a:cubicBezTo>
                    <a:pt x="13419" y="88099"/>
                    <a:pt x="88820" y="12768"/>
                    <a:pt x="181474" y="12768"/>
                  </a:cubicBezTo>
                  <a:cubicBezTo>
                    <a:pt x="274128" y="12768"/>
                    <a:pt x="349530" y="88099"/>
                    <a:pt x="349530" y="181305"/>
                  </a:cubicBezTo>
                  <a:lnTo>
                    <a:pt x="349530" y="181305"/>
                  </a:lnTo>
                  <a:cubicBezTo>
                    <a:pt x="349530" y="273873"/>
                    <a:pt x="274128" y="349204"/>
                    <a:pt x="181474" y="349204"/>
                  </a:cubicBezTo>
                  <a:lnTo>
                    <a:pt x="181474" y="349204"/>
                  </a:lnTo>
                  <a:close/>
                </a:path>
              </a:pathLst>
            </a:custGeom>
            <a:grpFill/>
            <a:ln w="6390" cap="flat">
              <a:noFill/>
              <a:prstDash val="solid"/>
              <a:miter/>
            </a:ln>
          </p:spPr>
          <p:txBody>
            <a:bodyPr rtlCol="0" anchor="ctr"/>
            <a:lstStyle/>
            <a:p>
              <a:endParaRPr lang="en-US"/>
            </a:p>
          </p:txBody>
        </p:sp>
        <p:sp>
          <p:nvSpPr>
            <p:cNvPr id="37" name="Graphic 4">
              <a:extLst>
                <a:ext uri="{FF2B5EF4-FFF2-40B4-BE49-F238E27FC236}">
                  <a16:creationId xmlns:a16="http://schemas.microsoft.com/office/drawing/2014/main" id="{05981270-14D2-4520-BE08-25A1C6172F2B}"/>
                </a:ext>
              </a:extLst>
            </p:cNvPr>
            <p:cNvSpPr/>
            <p:nvPr/>
          </p:nvSpPr>
          <p:spPr>
            <a:xfrm>
              <a:off x="534250" y="3407004"/>
              <a:ext cx="228708" cy="228496"/>
            </a:xfrm>
            <a:custGeom>
              <a:avLst/>
              <a:gdLst>
                <a:gd name="connsiteX0" fmla="*/ 228070 w 228708"/>
                <a:gd name="connsiteY0" fmla="*/ 106263 h 228496"/>
                <a:gd name="connsiteX1" fmla="*/ 106661 w 228708"/>
                <a:gd name="connsiteY1" fmla="*/ 289 h 228496"/>
                <a:gd name="connsiteX2" fmla="*/ 13368 w 228708"/>
                <a:gd name="connsiteY2" fmla="*/ 60299 h 228496"/>
                <a:gd name="connsiteX3" fmla="*/ 13368 w 228708"/>
                <a:gd name="connsiteY3" fmla="*/ 60937 h 228496"/>
                <a:gd name="connsiteX4" fmla="*/ 35732 w 228708"/>
                <a:gd name="connsiteY4" fmla="*/ 196916 h 228496"/>
                <a:gd name="connsiteX5" fmla="*/ 37010 w 228708"/>
                <a:gd name="connsiteY5" fmla="*/ 198193 h 228496"/>
                <a:gd name="connsiteX6" fmla="*/ 146278 w 228708"/>
                <a:gd name="connsiteY6" fmla="*/ 223728 h 228496"/>
                <a:gd name="connsiteX7" fmla="*/ 147556 w 228708"/>
                <a:gd name="connsiteY7" fmla="*/ 223728 h 228496"/>
                <a:gd name="connsiteX8" fmla="*/ 155863 w 228708"/>
                <a:gd name="connsiteY8" fmla="*/ 220536 h 228496"/>
                <a:gd name="connsiteX9" fmla="*/ 157141 w 228708"/>
                <a:gd name="connsiteY9" fmla="*/ 219898 h 228496"/>
                <a:gd name="connsiteX10" fmla="*/ 186535 w 228708"/>
                <a:gd name="connsiteY10" fmla="*/ 202661 h 228496"/>
                <a:gd name="connsiteX11" fmla="*/ 187174 w 228708"/>
                <a:gd name="connsiteY11" fmla="*/ 202023 h 228496"/>
                <a:gd name="connsiteX12" fmla="*/ 228708 w 228708"/>
                <a:gd name="connsiteY12" fmla="*/ 113924 h 228496"/>
                <a:gd name="connsiteX13" fmla="*/ 228708 w 228708"/>
                <a:gd name="connsiteY13" fmla="*/ 109455 h 228496"/>
                <a:gd name="connsiteX14" fmla="*/ 228070 w 228708"/>
                <a:gd name="connsiteY14" fmla="*/ 106263 h 228496"/>
                <a:gd name="connsiteX15" fmla="*/ 215290 w 228708"/>
                <a:gd name="connsiteY15" fmla="*/ 103710 h 228496"/>
                <a:gd name="connsiteX16" fmla="*/ 203788 w 228708"/>
                <a:gd name="connsiteY16" fmla="*/ 92219 h 228496"/>
                <a:gd name="connsiteX17" fmla="*/ 199315 w 228708"/>
                <a:gd name="connsiteY17" fmla="*/ 90303 h 228496"/>
                <a:gd name="connsiteX18" fmla="*/ 194203 w 228708"/>
                <a:gd name="connsiteY18" fmla="*/ 90303 h 228496"/>
                <a:gd name="connsiteX19" fmla="*/ 187813 w 228708"/>
                <a:gd name="connsiteY19" fmla="*/ 96687 h 228496"/>
                <a:gd name="connsiteX20" fmla="*/ 187813 w 228708"/>
                <a:gd name="connsiteY20" fmla="*/ 99879 h 228496"/>
                <a:gd name="connsiteX21" fmla="*/ 183979 w 228708"/>
                <a:gd name="connsiteY21" fmla="*/ 103710 h 228496"/>
                <a:gd name="connsiteX22" fmla="*/ 182062 w 228708"/>
                <a:gd name="connsiteY22" fmla="*/ 108179 h 228496"/>
                <a:gd name="connsiteX23" fmla="*/ 182062 w 228708"/>
                <a:gd name="connsiteY23" fmla="*/ 113924 h 228496"/>
                <a:gd name="connsiteX24" fmla="*/ 183979 w 228708"/>
                <a:gd name="connsiteY24" fmla="*/ 118393 h 228496"/>
                <a:gd name="connsiteX25" fmla="*/ 187813 w 228708"/>
                <a:gd name="connsiteY25" fmla="*/ 122223 h 228496"/>
                <a:gd name="connsiteX26" fmla="*/ 187813 w 228708"/>
                <a:gd name="connsiteY26" fmla="*/ 123500 h 228496"/>
                <a:gd name="connsiteX27" fmla="*/ 184618 w 228708"/>
                <a:gd name="connsiteY27" fmla="*/ 129884 h 228496"/>
                <a:gd name="connsiteX28" fmla="*/ 181423 w 228708"/>
                <a:gd name="connsiteY28" fmla="*/ 129884 h 228496"/>
                <a:gd name="connsiteX29" fmla="*/ 177589 w 228708"/>
                <a:gd name="connsiteY29" fmla="*/ 122862 h 228496"/>
                <a:gd name="connsiteX30" fmla="*/ 171838 w 228708"/>
                <a:gd name="connsiteY30" fmla="*/ 95411 h 228496"/>
                <a:gd name="connsiteX31" fmla="*/ 165448 w 228708"/>
                <a:gd name="connsiteY31" fmla="*/ 90303 h 228496"/>
                <a:gd name="connsiteX32" fmla="*/ 159697 w 228708"/>
                <a:gd name="connsiteY32" fmla="*/ 90303 h 228496"/>
                <a:gd name="connsiteX33" fmla="*/ 155224 w 228708"/>
                <a:gd name="connsiteY33" fmla="*/ 92219 h 228496"/>
                <a:gd name="connsiteX34" fmla="*/ 152029 w 228708"/>
                <a:gd name="connsiteY34" fmla="*/ 95411 h 228496"/>
                <a:gd name="connsiteX35" fmla="*/ 148195 w 228708"/>
                <a:gd name="connsiteY35" fmla="*/ 88388 h 228496"/>
                <a:gd name="connsiteX36" fmla="*/ 142444 w 228708"/>
                <a:gd name="connsiteY36" fmla="*/ 84558 h 228496"/>
                <a:gd name="connsiteX37" fmla="*/ 125191 w 228708"/>
                <a:gd name="connsiteY37" fmla="*/ 84558 h 228496"/>
                <a:gd name="connsiteX38" fmla="*/ 120719 w 228708"/>
                <a:gd name="connsiteY38" fmla="*/ 86473 h 228496"/>
                <a:gd name="connsiteX39" fmla="*/ 116885 w 228708"/>
                <a:gd name="connsiteY39" fmla="*/ 90303 h 228496"/>
                <a:gd name="connsiteX40" fmla="*/ 103466 w 228708"/>
                <a:gd name="connsiteY40" fmla="*/ 90303 h 228496"/>
                <a:gd name="connsiteX41" fmla="*/ 103466 w 228708"/>
                <a:gd name="connsiteY41" fmla="*/ 87750 h 228496"/>
                <a:gd name="connsiteX42" fmla="*/ 105383 w 228708"/>
                <a:gd name="connsiteY42" fmla="*/ 85835 h 228496"/>
                <a:gd name="connsiteX43" fmla="*/ 108578 w 228708"/>
                <a:gd name="connsiteY43" fmla="*/ 85835 h 228496"/>
                <a:gd name="connsiteX44" fmla="*/ 113051 w 228708"/>
                <a:gd name="connsiteY44" fmla="*/ 83919 h 228496"/>
                <a:gd name="connsiteX45" fmla="*/ 116885 w 228708"/>
                <a:gd name="connsiteY45" fmla="*/ 80089 h 228496"/>
                <a:gd name="connsiteX46" fmla="*/ 125831 w 228708"/>
                <a:gd name="connsiteY46" fmla="*/ 80089 h 228496"/>
                <a:gd name="connsiteX47" fmla="*/ 130303 w 228708"/>
                <a:gd name="connsiteY47" fmla="*/ 78174 h 228496"/>
                <a:gd name="connsiteX48" fmla="*/ 141805 w 228708"/>
                <a:gd name="connsiteY48" fmla="*/ 66683 h 228496"/>
                <a:gd name="connsiteX49" fmla="*/ 143722 w 228708"/>
                <a:gd name="connsiteY49" fmla="*/ 62214 h 228496"/>
                <a:gd name="connsiteX50" fmla="*/ 143722 w 228708"/>
                <a:gd name="connsiteY50" fmla="*/ 57107 h 228496"/>
                <a:gd name="connsiteX51" fmla="*/ 137332 w 228708"/>
                <a:gd name="connsiteY51" fmla="*/ 50723 h 228496"/>
                <a:gd name="connsiteX52" fmla="*/ 130942 w 228708"/>
                <a:gd name="connsiteY52" fmla="*/ 57107 h 228496"/>
                <a:gd name="connsiteX53" fmla="*/ 130942 w 228708"/>
                <a:gd name="connsiteY53" fmla="*/ 60299 h 228496"/>
                <a:gd name="connsiteX54" fmla="*/ 123914 w 228708"/>
                <a:gd name="connsiteY54" fmla="*/ 67321 h 228496"/>
                <a:gd name="connsiteX55" fmla="*/ 121358 w 228708"/>
                <a:gd name="connsiteY55" fmla="*/ 62214 h 228496"/>
                <a:gd name="connsiteX56" fmla="*/ 125191 w 228708"/>
                <a:gd name="connsiteY56" fmla="*/ 50723 h 228496"/>
                <a:gd name="connsiteX57" fmla="*/ 137971 w 228708"/>
                <a:gd name="connsiteY57" fmla="*/ 46254 h 228496"/>
                <a:gd name="connsiteX58" fmla="*/ 148195 w 228708"/>
                <a:gd name="connsiteY58" fmla="*/ 46254 h 228496"/>
                <a:gd name="connsiteX59" fmla="*/ 154585 w 228708"/>
                <a:gd name="connsiteY59" fmla="*/ 39870 h 228496"/>
                <a:gd name="connsiteX60" fmla="*/ 154585 w 228708"/>
                <a:gd name="connsiteY60" fmla="*/ 34124 h 228496"/>
                <a:gd name="connsiteX61" fmla="*/ 153946 w 228708"/>
                <a:gd name="connsiteY61" fmla="*/ 31571 h 228496"/>
                <a:gd name="connsiteX62" fmla="*/ 149473 w 228708"/>
                <a:gd name="connsiteY62" fmla="*/ 23272 h 228496"/>
                <a:gd name="connsiteX63" fmla="*/ 151390 w 228708"/>
                <a:gd name="connsiteY63" fmla="*/ 20080 h 228496"/>
                <a:gd name="connsiteX64" fmla="*/ 215290 w 228708"/>
                <a:gd name="connsiteY64" fmla="*/ 103710 h 228496"/>
                <a:gd name="connsiteX65" fmla="*/ 215290 w 228708"/>
                <a:gd name="connsiteY65" fmla="*/ 103710 h 228496"/>
                <a:gd name="connsiteX66" fmla="*/ 83018 w 228708"/>
                <a:gd name="connsiteY66" fmla="*/ 18165 h 228496"/>
                <a:gd name="connsiteX67" fmla="*/ 84296 w 228708"/>
                <a:gd name="connsiteY67" fmla="*/ 19441 h 228496"/>
                <a:gd name="connsiteX68" fmla="*/ 78545 w 228708"/>
                <a:gd name="connsiteY68" fmla="*/ 22633 h 228496"/>
                <a:gd name="connsiteX69" fmla="*/ 70877 w 228708"/>
                <a:gd name="connsiteY69" fmla="*/ 22633 h 228496"/>
                <a:gd name="connsiteX70" fmla="*/ 81101 w 228708"/>
                <a:gd name="connsiteY70" fmla="*/ 18165 h 228496"/>
                <a:gd name="connsiteX71" fmla="*/ 83018 w 228708"/>
                <a:gd name="connsiteY71" fmla="*/ 18165 h 228496"/>
                <a:gd name="connsiteX72" fmla="*/ 60653 w 228708"/>
                <a:gd name="connsiteY72" fmla="*/ 27741 h 228496"/>
                <a:gd name="connsiteX73" fmla="*/ 52985 w 228708"/>
                <a:gd name="connsiteY73" fmla="*/ 35401 h 228496"/>
                <a:gd name="connsiteX74" fmla="*/ 51068 w 228708"/>
                <a:gd name="connsiteY74" fmla="*/ 39870 h 228496"/>
                <a:gd name="connsiteX75" fmla="*/ 51068 w 228708"/>
                <a:gd name="connsiteY75" fmla="*/ 43062 h 228496"/>
                <a:gd name="connsiteX76" fmla="*/ 47873 w 228708"/>
                <a:gd name="connsiteY76" fmla="*/ 46254 h 228496"/>
                <a:gd name="connsiteX77" fmla="*/ 32537 w 228708"/>
                <a:gd name="connsiteY77" fmla="*/ 53915 h 228496"/>
                <a:gd name="connsiteX78" fmla="*/ 60653 w 228708"/>
                <a:gd name="connsiteY78" fmla="*/ 27741 h 228496"/>
                <a:gd name="connsiteX79" fmla="*/ 60653 w 228708"/>
                <a:gd name="connsiteY79" fmla="*/ 27741 h 228496"/>
                <a:gd name="connsiteX80" fmla="*/ 17202 w 228708"/>
                <a:gd name="connsiteY80" fmla="*/ 143290 h 228496"/>
                <a:gd name="connsiteX81" fmla="*/ 13368 w 228708"/>
                <a:gd name="connsiteY81" fmla="*/ 124138 h 228496"/>
                <a:gd name="connsiteX82" fmla="*/ 17202 w 228708"/>
                <a:gd name="connsiteY82" fmla="*/ 127969 h 228496"/>
                <a:gd name="connsiteX83" fmla="*/ 17202 w 228708"/>
                <a:gd name="connsiteY83" fmla="*/ 142014 h 228496"/>
                <a:gd name="connsiteX84" fmla="*/ 17202 w 228708"/>
                <a:gd name="connsiteY84" fmla="*/ 143290 h 228496"/>
                <a:gd name="connsiteX85" fmla="*/ 17202 w 228708"/>
                <a:gd name="connsiteY85" fmla="*/ 143290 h 228496"/>
                <a:gd name="connsiteX86" fmla="*/ 17841 w 228708"/>
                <a:gd name="connsiteY86" fmla="*/ 144567 h 228496"/>
                <a:gd name="connsiteX87" fmla="*/ 18480 w 228708"/>
                <a:gd name="connsiteY87" fmla="*/ 145206 h 228496"/>
                <a:gd name="connsiteX88" fmla="*/ 29981 w 228708"/>
                <a:gd name="connsiteY88" fmla="*/ 162442 h 228496"/>
                <a:gd name="connsiteX89" fmla="*/ 32537 w 228708"/>
                <a:gd name="connsiteY89" fmla="*/ 164358 h 228496"/>
                <a:gd name="connsiteX90" fmla="*/ 40205 w 228708"/>
                <a:gd name="connsiteY90" fmla="*/ 168188 h 228496"/>
                <a:gd name="connsiteX91" fmla="*/ 35732 w 228708"/>
                <a:gd name="connsiteY91" fmla="*/ 177125 h 228496"/>
                <a:gd name="connsiteX92" fmla="*/ 17841 w 228708"/>
                <a:gd name="connsiteY92" fmla="*/ 144567 h 228496"/>
                <a:gd name="connsiteX93" fmla="*/ 17841 w 228708"/>
                <a:gd name="connsiteY93" fmla="*/ 144567 h 228496"/>
                <a:gd name="connsiteX94" fmla="*/ 136054 w 228708"/>
                <a:gd name="connsiteY94" fmla="*/ 205215 h 228496"/>
                <a:gd name="connsiteX95" fmla="*/ 132220 w 228708"/>
                <a:gd name="connsiteY95" fmla="*/ 196916 h 228496"/>
                <a:gd name="connsiteX96" fmla="*/ 132220 w 228708"/>
                <a:gd name="connsiteY96" fmla="*/ 192447 h 228496"/>
                <a:gd name="connsiteX97" fmla="*/ 131581 w 228708"/>
                <a:gd name="connsiteY97" fmla="*/ 189255 h 228496"/>
                <a:gd name="connsiteX98" fmla="*/ 126469 w 228708"/>
                <a:gd name="connsiteY98" fmla="*/ 179041 h 228496"/>
                <a:gd name="connsiteX99" fmla="*/ 126469 w 228708"/>
                <a:gd name="connsiteY99" fmla="*/ 174572 h 228496"/>
                <a:gd name="connsiteX100" fmla="*/ 122636 w 228708"/>
                <a:gd name="connsiteY100" fmla="*/ 168826 h 228496"/>
                <a:gd name="connsiteX101" fmla="*/ 111134 w 228708"/>
                <a:gd name="connsiteY101" fmla="*/ 163081 h 228496"/>
                <a:gd name="connsiteX102" fmla="*/ 108578 w 228708"/>
                <a:gd name="connsiteY102" fmla="*/ 162442 h 228496"/>
                <a:gd name="connsiteX103" fmla="*/ 93242 w 228708"/>
                <a:gd name="connsiteY103" fmla="*/ 162442 h 228496"/>
                <a:gd name="connsiteX104" fmla="*/ 85574 w 228708"/>
                <a:gd name="connsiteY104" fmla="*/ 158612 h 228496"/>
                <a:gd name="connsiteX105" fmla="*/ 81101 w 228708"/>
                <a:gd name="connsiteY105" fmla="*/ 145206 h 228496"/>
                <a:gd name="connsiteX106" fmla="*/ 81101 w 228708"/>
                <a:gd name="connsiteY106" fmla="*/ 132438 h 228496"/>
                <a:gd name="connsiteX107" fmla="*/ 90047 w 228708"/>
                <a:gd name="connsiteY107" fmla="*/ 123500 h 228496"/>
                <a:gd name="connsiteX108" fmla="*/ 98993 w 228708"/>
                <a:gd name="connsiteY108" fmla="*/ 119031 h 228496"/>
                <a:gd name="connsiteX109" fmla="*/ 111773 w 228708"/>
                <a:gd name="connsiteY109" fmla="*/ 119031 h 228496"/>
                <a:gd name="connsiteX110" fmla="*/ 121358 w 228708"/>
                <a:gd name="connsiteY110" fmla="*/ 128607 h 228496"/>
                <a:gd name="connsiteX111" fmla="*/ 125831 w 228708"/>
                <a:gd name="connsiteY111" fmla="*/ 130522 h 228496"/>
                <a:gd name="connsiteX112" fmla="*/ 131581 w 228708"/>
                <a:gd name="connsiteY112" fmla="*/ 130522 h 228496"/>
                <a:gd name="connsiteX113" fmla="*/ 136054 w 228708"/>
                <a:gd name="connsiteY113" fmla="*/ 128607 h 228496"/>
                <a:gd name="connsiteX114" fmla="*/ 139888 w 228708"/>
                <a:gd name="connsiteY114" fmla="*/ 124777 h 228496"/>
                <a:gd name="connsiteX115" fmla="*/ 148195 w 228708"/>
                <a:gd name="connsiteY115" fmla="*/ 124777 h 228496"/>
                <a:gd name="connsiteX116" fmla="*/ 148834 w 228708"/>
                <a:gd name="connsiteY116" fmla="*/ 126692 h 228496"/>
                <a:gd name="connsiteX117" fmla="*/ 160336 w 228708"/>
                <a:gd name="connsiteY117" fmla="*/ 149674 h 228496"/>
                <a:gd name="connsiteX118" fmla="*/ 164170 w 228708"/>
                <a:gd name="connsiteY118" fmla="*/ 152866 h 228496"/>
                <a:gd name="connsiteX119" fmla="*/ 175672 w 228708"/>
                <a:gd name="connsiteY119" fmla="*/ 156697 h 228496"/>
                <a:gd name="connsiteX120" fmla="*/ 161614 w 228708"/>
                <a:gd name="connsiteY120" fmla="*/ 170741 h 228496"/>
                <a:gd name="connsiteX121" fmla="*/ 159697 w 228708"/>
                <a:gd name="connsiteY121" fmla="*/ 175210 h 228496"/>
                <a:gd name="connsiteX122" fmla="*/ 159697 w 228708"/>
                <a:gd name="connsiteY122" fmla="*/ 183509 h 228496"/>
                <a:gd name="connsiteX123" fmla="*/ 150112 w 228708"/>
                <a:gd name="connsiteY123" fmla="*/ 193085 h 228496"/>
                <a:gd name="connsiteX124" fmla="*/ 148195 w 228708"/>
                <a:gd name="connsiteY124" fmla="*/ 197554 h 228496"/>
                <a:gd name="connsiteX125" fmla="*/ 148195 w 228708"/>
                <a:gd name="connsiteY125" fmla="*/ 208407 h 228496"/>
                <a:gd name="connsiteX126" fmla="*/ 146278 w 228708"/>
                <a:gd name="connsiteY126" fmla="*/ 209045 h 228496"/>
                <a:gd name="connsiteX127" fmla="*/ 136054 w 228708"/>
                <a:gd name="connsiteY127" fmla="*/ 205215 h 228496"/>
                <a:gd name="connsiteX128" fmla="*/ 188452 w 228708"/>
                <a:gd name="connsiteY128" fmla="*/ 182233 h 228496"/>
                <a:gd name="connsiteX129" fmla="*/ 188452 w 228708"/>
                <a:gd name="connsiteY129" fmla="*/ 182233 h 228496"/>
                <a:gd name="connsiteX130" fmla="*/ 182062 w 228708"/>
                <a:gd name="connsiteY130" fmla="*/ 175210 h 228496"/>
                <a:gd name="connsiteX131" fmla="*/ 175672 w 228708"/>
                <a:gd name="connsiteY131" fmla="*/ 181594 h 228496"/>
                <a:gd name="connsiteX132" fmla="*/ 175672 w 228708"/>
                <a:gd name="connsiteY132" fmla="*/ 193724 h 228496"/>
                <a:gd name="connsiteX133" fmla="*/ 160336 w 228708"/>
                <a:gd name="connsiteY133" fmla="*/ 203300 h 228496"/>
                <a:gd name="connsiteX134" fmla="*/ 160336 w 228708"/>
                <a:gd name="connsiteY134" fmla="*/ 200746 h 228496"/>
                <a:gd name="connsiteX135" fmla="*/ 169921 w 228708"/>
                <a:gd name="connsiteY135" fmla="*/ 191170 h 228496"/>
                <a:gd name="connsiteX136" fmla="*/ 171838 w 228708"/>
                <a:gd name="connsiteY136" fmla="*/ 186701 h 228496"/>
                <a:gd name="connsiteX137" fmla="*/ 171838 w 228708"/>
                <a:gd name="connsiteY137" fmla="*/ 177764 h 228496"/>
                <a:gd name="connsiteX138" fmla="*/ 187174 w 228708"/>
                <a:gd name="connsiteY138" fmla="*/ 162442 h 228496"/>
                <a:gd name="connsiteX139" fmla="*/ 189091 w 228708"/>
                <a:gd name="connsiteY139" fmla="*/ 157974 h 228496"/>
                <a:gd name="connsiteX140" fmla="*/ 189091 w 228708"/>
                <a:gd name="connsiteY140" fmla="*/ 152228 h 228496"/>
                <a:gd name="connsiteX141" fmla="*/ 184618 w 228708"/>
                <a:gd name="connsiteY141" fmla="*/ 145844 h 228496"/>
                <a:gd name="connsiteX142" fmla="*/ 169921 w 228708"/>
                <a:gd name="connsiteY142" fmla="*/ 140737 h 228496"/>
                <a:gd name="connsiteX143" fmla="*/ 160336 w 228708"/>
                <a:gd name="connsiteY143" fmla="*/ 121585 h 228496"/>
                <a:gd name="connsiteX144" fmla="*/ 160336 w 228708"/>
                <a:gd name="connsiteY144" fmla="*/ 117116 h 228496"/>
                <a:gd name="connsiteX145" fmla="*/ 153946 w 228708"/>
                <a:gd name="connsiteY145" fmla="*/ 110732 h 228496"/>
                <a:gd name="connsiteX146" fmla="*/ 136693 w 228708"/>
                <a:gd name="connsiteY146" fmla="*/ 110732 h 228496"/>
                <a:gd name="connsiteX147" fmla="*/ 132220 w 228708"/>
                <a:gd name="connsiteY147" fmla="*/ 112647 h 228496"/>
                <a:gd name="connsiteX148" fmla="*/ 128386 w 228708"/>
                <a:gd name="connsiteY148" fmla="*/ 116478 h 228496"/>
                <a:gd name="connsiteX149" fmla="*/ 118802 w 228708"/>
                <a:gd name="connsiteY149" fmla="*/ 106902 h 228496"/>
                <a:gd name="connsiteX150" fmla="*/ 114329 w 228708"/>
                <a:gd name="connsiteY150" fmla="*/ 104987 h 228496"/>
                <a:gd name="connsiteX151" fmla="*/ 97076 w 228708"/>
                <a:gd name="connsiteY151" fmla="*/ 104987 h 228496"/>
                <a:gd name="connsiteX152" fmla="*/ 94520 w 228708"/>
                <a:gd name="connsiteY152" fmla="*/ 105625 h 228496"/>
                <a:gd name="connsiteX153" fmla="*/ 83018 w 228708"/>
                <a:gd name="connsiteY153" fmla="*/ 111371 h 228496"/>
                <a:gd name="connsiteX154" fmla="*/ 81101 w 228708"/>
                <a:gd name="connsiteY154" fmla="*/ 112647 h 228496"/>
                <a:gd name="connsiteX155" fmla="*/ 69599 w 228708"/>
                <a:gd name="connsiteY155" fmla="*/ 124138 h 228496"/>
                <a:gd name="connsiteX156" fmla="*/ 67682 w 228708"/>
                <a:gd name="connsiteY156" fmla="*/ 128607 h 228496"/>
                <a:gd name="connsiteX157" fmla="*/ 67682 w 228708"/>
                <a:gd name="connsiteY157" fmla="*/ 145844 h 228496"/>
                <a:gd name="connsiteX158" fmla="*/ 67682 w 228708"/>
                <a:gd name="connsiteY158" fmla="*/ 147759 h 228496"/>
                <a:gd name="connsiteX159" fmla="*/ 73433 w 228708"/>
                <a:gd name="connsiteY159" fmla="*/ 164996 h 228496"/>
                <a:gd name="connsiteX160" fmla="*/ 76628 w 228708"/>
                <a:gd name="connsiteY160" fmla="*/ 168826 h 228496"/>
                <a:gd name="connsiteX161" fmla="*/ 88130 w 228708"/>
                <a:gd name="connsiteY161" fmla="*/ 174572 h 228496"/>
                <a:gd name="connsiteX162" fmla="*/ 90686 w 228708"/>
                <a:gd name="connsiteY162" fmla="*/ 175210 h 228496"/>
                <a:gd name="connsiteX163" fmla="*/ 106022 w 228708"/>
                <a:gd name="connsiteY163" fmla="*/ 175210 h 228496"/>
                <a:gd name="connsiteX164" fmla="*/ 112412 w 228708"/>
                <a:gd name="connsiteY164" fmla="*/ 178402 h 228496"/>
                <a:gd name="connsiteX165" fmla="*/ 112412 w 228708"/>
                <a:gd name="connsiteY165" fmla="*/ 180317 h 228496"/>
                <a:gd name="connsiteX166" fmla="*/ 113051 w 228708"/>
                <a:gd name="connsiteY166" fmla="*/ 183509 h 228496"/>
                <a:gd name="connsiteX167" fmla="*/ 118163 w 228708"/>
                <a:gd name="connsiteY167" fmla="*/ 193724 h 228496"/>
                <a:gd name="connsiteX168" fmla="*/ 118163 w 228708"/>
                <a:gd name="connsiteY168" fmla="*/ 198193 h 228496"/>
                <a:gd name="connsiteX169" fmla="*/ 118802 w 228708"/>
                <a:gd name="connsiteY169" fmla="*/ 201385 h 228496"/>
                <a:gd name="connsiteX170" fmla="*/ 124552 w 228708"/>
                <a:gd name="connsiteY170" fmla="*/ 212876 h 228496"/>
                <a:gd name="connsiteX171" fmla="*/ 125831 w 228708"/>
                <a:gd name="connsiteY171" fmla="*/ 214152 h 228496"/>
                <a:gd name="connsiteX172" fmla="*/ 113690 w 228708"/>
                <a:gd name="connsiteY172" fmla="*/ 214791 h 228496"/>
                <a:gd name="connsiteX173" fmla="*/ 46595 w 228708"/>
                <a:gd name="connsiteY173" fmla="*/ 189255 h 228496"/>
                <a:gd name="connsiteX174" fmla="*/ 46595 w 228708"/>
                <a:gd name="connsiteY174" fmla="*/ 183509 h 228496"/>
                <a:gd name="connsiteX175" fmla="*/ 51707 w 228708"/>
                <a:gd name="connsiteY175" fmla="*/ 173295 h 228496"/>
                <a:gd name="connsiteX176" fmla="*/ 52346 w 228708"/>
                <a:gd name="connsiteY176" fmla="*/ 170103 h 228496"/>
                <a:gd name="connsiteX177" fmla="*/ 52346 w 228708"/>
                <a:gd name="connsiteY177" fmla="*/ 164358 h 228496"/>
                <a:gd name="connsiteX178" fmla="*/ 48512 w 228708"/>
                <a:gd name="connsiteY178" fmla="*/ 158612 h 228496"/>
                <a:gd name="connsiteX179" fmla="*/ 38927 w 228708"/>
                <a:gd name="connsiteY179" fmla="*/ 153505 h 228496"/>
                <a:gd name="connsiteX180" fmla="*/ 29981 w 228708"/>
                <a:gd name="connsiteY180" fmla="*/ 139460 h 228496"/>
                <a:gd name="connsiteX181" fmla="*/ 29981 w 228708"/>
                <a:gd name="connsiteY181" fmla="*/ 124138 h 228496"/>
                <a:gd name="connsiteX182" fmla="*/ 28064 w 228708"/>
                <a:gd name="connsiteY182" fmla="*/ 120308 h 228496"/>
                <a:gd name="connsiteX183" fmla="*/ 22952 w 228708"/>
                <a:gd name="connsiteY183" fmla="*/ 115201 h 228496"/>
                <a:gd name="connsiteX184" fmla="*/ 14007 w 228708"/>
                <a:gd name="connsiteY184" fmla="*/ 101156 h 228496"/>
                <a:gd name="connsiteX185" fmla="*/ 23592 w 228708"/>
                <a:gd name="connsiteY185" fmla="*/ 68598 h 228496"/>
                <a:gd name="connsiteX186" fmla="*/ 29342 w 228708"/>
                <a:gd name="connsiteY186" fmla="*/ 68598 h 228496"/>
                <a:gd name="connsiteX187" fmla="*/ 31898 w 228708"/>
                <a:gd name="connsiteY187" fmla="*/ 67960 h 228496"/>
                <a:gd name="connsiteX188" fmla="*/ 54902 w 228708"/>
                <a:gd name="connsiteY188" fmla="*/ 56468 h 228496"/>
                <a:gd name="connsiteX189" fmla="*/ 56819 w 228708"/>
                <a:gd name="connsiteY189" fmla="*/ 55192 h 228496"/>
                <a:gd name="connsiteX190" fmla="*/ 62570 w 228708"/>
                <a:gd name="connsiteY190" fmla="*/ 49446 h 228496"/>
                <a:gd name="connsiteX191" fmla="*/ 64487 w 228708"/>
                <a:gd name="connsiteY191" fmla="*/ 44977 h 228496"/>
                <a:gd name="connsiteX192" fmla="*/ 64487 w 228708"/>
                <a:gd name="connsiteY192" fmla="*/ 41785 h 228496"/>
                <a:gd name="connsiteX193" fmla="*/ 72155 w 228708"/>
                <a:gd name="connsiteY193" fmla="*/ 34124 h 228496"/>
                <a:gd name="connsiteX194" fmla="*/ 81101 w 228708"/>
                <a:gd name="connsiteY194" fmla="*/ 34124 h 228496"/>
                <a:gd name="connsiteX195" fmla="*/ 83657 w 228708"/>
                <a:gd name="connsiteY195" fmla="*/ 33486 h 228496"/>
                <a:gd name="connsiteX196" fmla="*/ 95159 w 228708"/>
                <a:gd name="connsiteY196" fmla="*/ 27741 h 228496"/>
                <a:gd name="connsiteX197" fmla="*/ 98993 w 228708"/>
                <a:gd name="connsiteY197" fmla="*/ 21995 h 228496"/>
                <a:gd name="connsiteX198" fmla="*/ 98993 w 228708"/>
                <a:gd name="connsiteY198" fmla="*/ 16249 h 228496"/>
                <a:gd name="connsiteX199" fmla="*/ 97715 w 228708"/>
                <a:gd name="connsiteY199" fmla="*/ 13057 h 228496"/>
                <a:gd name="connsiteX200" fmla="*/ 114968 w 228708"/>
                <a:gd name="connsiteY200" fmla="*/ 11781 h 228496"/>
                <a:gd name="connsiteX201" fmla="*/ 139888 w 228708"/>
                <a:gd name="connsiteY201" fmla="*/ 14973 h 228496"/>
                <a:gd name="connsiteX202" fmla="*/ 137332 w 228708"/>
                <a:gd name="connsiteY202" fmla="*/ 19441 h 228496"/>
                <a:gd name="connsiteX203" fmla="*/ 137332 w 228708"/>
                <a:gd name="connsiteY203" fmla="*/ 25187 h 228496"/>
                <a:gd name="connsiteX204" fmla="*/ 141166 w 228708"/>
                <a:gd name="connsiteY204" fmla="*/ 32848 h 228496"/>
                <a:gd name="connsiteX205" fmla="*/ 137332 w 228708"/>
                <a:gd name="connsiteY205" fmla="*/ 32848 h 228496"/>
                <a:gd name="connsiteX206" fmla="*/ 135415 w 228708"/>
                <a:gd name="connsiteY206" fmla="*/ 32848 h 228496"/>
                <a:gd name="connsiteX207" fmla="*/ 118163 w 228708"/>
                <a:gd name="connsiteY207" fmla="*/ 38593 h 228496"/>
                <a:gd name="connsiteX208" fmla="*/ 114329 w 228708"/>
                <a:gd name="connsiteY208" fmla="*/ 42424 h 228496"/>
                <a:gd name="connsiteX209" fmla="*/ 108578 w 228708"/>
                <a:gd name="connsiteY209" fmla="*/ 59660 h 228496"/>
                <a:gd name="connsiteX210" fmla="*/ 109217 w 228708"/>
                <a:gd name="connsiteY210" fmla="*/ 64768 h 228496"/>
                <a:gd name="connsiteX211" fmla="*/ 111134 w 228708"/>
                <a:gd name="connsiteY211" fmla="*/ 68598 h 228496"/>
                <a:gd name="connsiteX212" fmla="*/ 110495 w 228708"/>
                <a:gd name="connsiteY212" fmla="*/ 69236 h 228496"/>
                <a:gd name="connsiteX213" fmla="*/ 106661 w 228708"/>
                <a:gd name="connsiteY213" fmla="*/ 73067 h 228496"/>
                <a:gd name="connsiteX214" fmla="*/ 103466 w 228708"/>
                <a:gd name="connsiteY214" fmla="*/ 73067 h 228496"/>
                <a:gd name="connsiteX215" fmla="*/ 98993 w 228708"/>
                <a:gd name="connsiteY215" fmla="*/ 74982 h 228496"/>
                <a:gd name="connsiteX216" fmla="*/ 93242 w 228708"/>
                <a:gd name="connsiteY216" fmla="*/ 80727 h 228496"/>
                <a:gd name="connsiteX217" fmla="*/ 91325 w 228708"/>
                <a:gd name="connsiteY217" fmla="*/ 85196 h 228496"/>
                <a:gd name="connsiteX218" fmla="*/ 91325 w 228708"/>
                <a:gd name="connsiteY218" fmla="*/ 96687 h 228496"/>
                <a:gd name="connsiteX219" fmla="*/ 97715 w 228708"/>
                <a:gd name="connsiteY219" fmla="*/ 103071 h 228496"/>
                <a:gd name="connsiteX220" fmla="*/ 120719 w 228708"/>
                <a:gd name="connsiteY220" fmla="*/ 103071 h 228496"/>
                <a:gd name="connsiteX221" fmla="*/ 125191 w 228708"/>
                <a:gd name="connsiteY221" fmla="*/ 101156 h 228496"/>
                <a:gd name="connsiteX222" fmla="*/ 129025 w 228708"/>
                <a:gd name="connsiteY222" fmla="*/ 97326 h 228496"/>
                <a:gd name="connsiteX223" fmla="*/ 139249 w 228708"/>
                <a:gd name="connsiteY223" fmla="*/ 97326 h 228496"/>
                <a:gd name="connsiteX224" fmla="*/ 143083 w 228708"/>
                <a:gd name="connsiteY224" fmla="*/ 104987 h 228496"/>
                <a:gd name="connsiteX225" fmla="*/ 148834 w 228708"/>
                <a:gd name="connsiteY225" fmla="*/ 108179 h 228496"/>
                <a:gd name="connsiteX226" fmla="*/ 154585 w 228708"/>
                <a:gd name="connsiteY226" fmla="*/ 108179 h 228496"/>
                <a:gd name="connsiteX227" fmla="*/ 159058 w 228708"/>
                <a:gd name="connsiteY227" fmla="*/ 106263 h 228496"/>
                <a:gd name="connsiteX228" fmla="*/ 160975 w 228708"/>
                <a:gd name="connsiteY228" fmla="*/ 104348 h 228496"/>
                <a:gd name="connsiteX229" fmla="*/ 165448 w 228708"/>
                <a:gd name="connsiteY229" fmla="*/ 125415 h 228496"/>
                <a:gd name="connsiteX230" fmla="*/ 166087 w 228708"/>
                <a:gd name="connsiteY230" fmla="*/ 126692 h 228496"/>
                <a:gd name="connsiteX231" fmla="*/ 171838 w 228708"/>
                <a:gd name="connsiteY231" fmla="*/ 138183 h 228496"/>
                <a:gd name="connsiteX232" fmla="*/ 177589 w 228708"/>
                <a:gd name="connsiteY232" fmla="*/ 141375 h 228496"/>
                <a:gd name="connsiteX233" fmla="*/ 188452 w 228708"/>
                <a:gd name="connsiteY233" fmla="*/ 141375 h 228496"/>
                <a:gd name="connsiteX234" fmla="*/ 194203 w 228708"/>
                <a:gd name="connsiteY234" fmla="*/ 138183 h 228496"/>
                <a:gd name="connsiteX235" fmla="*/ 199954 w 228708"/>
                <a:gd name="connsiteY235" fmla="*/ 126692 h 228496"/>
                <a:gd name="connsiteX236" fmla="*/ 200593 w 228708"/>
                <a:gd name="connsiteY236" fmla="*/ 124138 h 228496"/>
                <a:gd name="connsiteX237" fmla="*/ 200593 w 228708"/>
                <a:gd name="connsiteY237" fmla="*/ 118393 h 228496"/>
                <a:gd name="connsiteX238" fmla="*/ 198676 w 228708"/>
                <a:gd name="connsiteY238" fmla="*/ 113924 h 228496"/>
                <a:gd name="connsiteX239" fmla="*/ 194842 w 228708"/>
                <a:gd name="connsiteY239" fmla="*/ 110094 h 228496"/>
                <a:gd name="connsiteX240" fmla="*/ 198676 w 228708"/>
                <a:gd name="connsiteY240" fmla="*/ 105625 h 228496"/>
                <a:gd name="connsiteX241" fmla="*/ 199954 w 228708"/>
                <a:gd name="connsiteY241" fmla="*/ 104348 h 228496"/>
                <a:gd name="connsiteX242" fmla="*/ 212734 w 228708"/>
                <a:gd name="connsiteY242" fmla="*/ 117116 h 228496"/>
                <a:gd name="connsiteX243" fmla="*/ 216568 w 228708"/>
                <a:gd name="connsiteY243" fmla="*/ 118393 h 228496"/>
                <a:gd name="connsiteX244" fmla="*/ 188452 w 228708"/>
                <a:gd name="connsiteY244" fmla="*/ 182233 h 228496"/>
                <a:gd name="connsiteX245" fmla="*/ 188452 w 228708"/>
                <a:gd name="connsiteY245" fmla="*/ 182233 h 22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228708" h="228496">
                  <a:moveTo>
                    <a:pt x="228070" y="106263"/>
                  </a:moveTo>
                  <a:cubicBezTo>
                    <a:pt x="223597" y="43700"/>
                    <a:pt x="169282" y="-4179"/>
                    <a:pt x="106661" y="289"/>
                  </a:cubicBezTo>
                  <a:cubicBezTo>
                    <a:pt x="67043" y="2843"/>
                    <a:pt x="31898" y="25825"/>
                    <a:pt x="13368" y="60299"/>
                  </a:cubicBezTo>
                  <a:lnTo>
                    <a:pt x="13368" y="60937"/>
                  </a:lnTo>
                  <a:cubicBezTo>
                    <a:pt x="-10914" y="106263"/>
                    <a:pt x="-1329" y="161804"/>
                    <a:pt x="35732" y="196916"/>
                  </a:cubicBezTo>
                  <a:cubicBezTo>
                    <a:pt x="36371" y="197554"/>
                    <a:pt x="36371" y="198193"/>
                    <a:pt x="37010" y="198193"/>
                  </a:cubicBezTo>
                  <a:cubicBezTo>
                    <a:pt x="66404" y="225644"/>
                    <a:pt x="107939" y="235220"/>
                    <a:pt x="146278" y="223728"/>
                  </a:cubicBezTo>
                  <a:lnTo>
                    <a:pt x="147556" y="223728"/>
                  </a:lnTo>
                  <a:cubicBezTo>
                    <a:pt x="150112" y="223090"/>
                    <a:pt x="153307" y="221813"/>
                    <a:pt x="155863" y="220536"/>
                  </a:cubicBezTo>
                  <a:lnTo>
                    <a:pt x="157141" y="219898"/>
                  </a:lnTo>
                  <a:cubicBezTo>
                    <a:pt x="168004" y="215429"/>
                    <a:pt x="177589" y="209684"/>
                    <a:pt x="186535" y="202661"/>
                  </a:cubicBezTo>
                  <a:lnTo>
                    <a:pt x="187174" y="202023"/>
                  </a:lnTo>
                  <a:cubicBezTo>
                    <a:pt x="213373" y="180317"/>
                    <a:pt x="228708" y="148398"/>
                    <a:pt x="228708" y="113924"/>
                  </a:cubicBezTo>
                  <a:cubicBezTo>
                    <a:pt x="228708" y="112647"/>
                    <a:pt x="228708" y="110732"/>
                    <a:pt x="228708" y="109455"/>
                  </a:cubicBezTo>
                  <a:cubicBezTo>
                    <a:pt x="228708" y="108179"/>
                    <a:pt x="228708" y="106902"/>
                    <a:pt x="228070" y="106263"/>
                  </a:cubicBezTo>
                  <a:close/>
                  <a:moveTo>
                    <a:pt x="215290" y="103710"/>
                  </a:moveTo>
                  <a:lnTo>
                    <a:pt x="203788" y="92219"/>
                  </a:lnTo>
                  <a:cubicBezTo>
                    <a:pt x="202510" y="90942"/>
                    <a:pt x="201232" y="90303"/>
                    <a:pt x="199315" y="90303"/>
                  </a:cubicBezTo>
                  <a:lnTo>
                    <a:pt x="194203" y="90303"/>
                  </a:lnTo>
                  <a:cubicBezTo>
                    <a:pt x="190369" y="90303"/>
                    <a:pt x="187813" y="92857"/>
                    <a:pt x="187813" y="96687"/>
                  </a:cubicBezTo>
                  <a:lnTo>
                    <a:pt x="187813" y="99879"/>
                  </a:lnTo>
                  <a:lnTo>
                    <a:pt x="183979" y="103710"/>
                  </a:lnTo>
                  <a:cubicBezTo>
                    <a:pt x="182701" y="104987"/>
                    <a:pt x="182062" y="106263"/>
                    <a:pt x="182062" y="108179"/>
                  </a:cubicBezTo>
                  <a:lnTo>
                    <a:pt x="182062" y="113924"/>
                  </a:lnTo>
                  <a:cubicBezTo>
                    <a:pt x="182062" y="115839"/>
                    <a:pt x="182701" y="117116"/>
                    <a:pt x="183979" y="118393"/>
                  </a:cubicBezTo>
                  <a:lnTo>
                    <a:pt x="187813" y="122223"/>
                  </a:lnTo>
                  <a:lnTo>
                    <a:pt x="187813" y="123500"/>
                  </a:lnTo>
                  <a:lnTo>
                    <a:pt x="184618" y="129884"/>
                  </a:lnTo>
                  <a:lnTo>
                    <a:pt x="181423" y="129884"/>
                  </a:lnTo>
                  <a:lnTo>
                    <a:pt x="177589" y="122862"/>
                  </a:lnTo>
                  <a:lnTo>
                    <a:pt x="171838" y="95411"/>
                  </a:lnTo>
                  <a:cubicBezTo>
                    <a:pt x="171199" y="92219"/>
                    <a:pt x="168643" y="90303"/>
                    <a:pt x="165448" y="90303"/>
                  </a:cubicBezTo>
                  <a:lnTo>
                    <a:pt x="159697" y="90303"/>
                  </a:lnTo>
                  <a:cubicBezTo>
                    <a:pt x="157780" y="90303"/>
                    <a:pt x="156502" y="90942"/>
                    <a:pt x="155224" y="92219"/>
                  </a:cubicBezTo>
                  <a:lnTo>
                    <a:pt x="152029" y="95411"/>
                  </a:lnTo>
                  <a:lnTo>
                    <a:pt x="148195" y="88388"/>
                  </a:lnTo>
                  <a:cubicBezTo>
                    <a:pt x="146917" y="86473"/>
                    <a:pt x="145000" y="84558"/>
                    <a:pt x="142444" y="84558"/>
                  </a:cubicBezTo>
                  <a:lnTo>
                    <a:pt x="125191" y="84558"/>
                  </a:lnTo>
                  <a:cubicBezTo>
                    <a:pt x="123275" y="84558"/>
                    <a:pt x="121997" y="85196"/>
                    <a:pt x="120719" y="86473"/>
                  </a:cubicBezTo>
                  <a:lnTo>
                    <a:pt x="116885" y="90303"/>
                  </a:lnTo>
                  <a:lnTo>
                    <a:pt x="103466" y="90303"/>
                  </a:lnTo>
                  <a:lnTo>
                    <a:pt x="103466" y="87750"/>
                  </a:lnTo>
                  <a:lnTo>
                    <a:pt x="105383" y="85835"/>
                  </a:lnTo>
                  <a:lnTo>
                    <a:pt x="108578" y="85835"/>
                  </a:lnTo>
                  <a:cubicBezTo>
                    <a:pt x="110495" y="85835"/>
                    <a:pt x="111773" y="85196"/>
                    <a:pt x="113051" y="83919"/>
                  </a:cubicBezTo>
                  <a:lnTo>
                    <a:pt x="116885" y="80089"/>
                  </a:lnTo>
                  <a:lnTo>
                    <a:pt x="125831" y="80089"/>
                  </a:lnTo>
                  <a:cubicBezTo>
                    <a:pt x="127747" y="80089"/>
                    <a:pt x="129025" y="79451"/>
                    <a:pt x="130303" y="78174"/>
                  </a:cubicBezTo>
                  <a:lnTo>
                    <a:pt x="141805" y="66683"/>
                  </a:lnTo>
                  <a:cubicBezTo>
                    <a:pt x="143083" y="65406"/>
                    <a:pt x="143722" y="64129"/>
                    <a:pt x="143722" y="62214"/>
                  </a:cubicBezTo>
                  <a:lnTo>
                    <a:pt x="143722" y="57107"/>
                  </a:lnTo>
                  <a:cubicBezTo>
                    <a:pt x="143722" y="53276"/>
                    <a:pt x="141166" y="50723"/>
                    <a:pt x="137332" y="50723"/>
                  </a:cubicBezTo>
                  <a:cubicBezTo>
                    <a:pt x="133498" y="50723"/>
                    <a:pt x="130942" y="53276"/>
                    <a:pt x="130942" y="57107"/>
                  </a:cubicBezTo>
                  <a:lnTo>
                    <a:pt x="130942" y="60299"/>
                  </a:lnTo>
                  <a:lnTo>
                    <a:pt x="123914" y="67321"/>
                  </a:lnTo>
                  <a:lnTo>
                    <a:pt x="121358" y="62214"/>
                  </a:lnTo>
                  <a:lnTo>
                    <a:pt x="125191" y="50723"/>
                  </a:lnTo>
                  <a:lnTo>
                    <a:pt x="137971" y="46254"/>
                  </a:lnTo>
                  <a:lnTo>
                    <a:pt x="148195" y="46254"/>
                  </a:lnTo>
                  <a:cubicBezTo>
                    <a:pt x="152029" y="46254"/>
                    <a:pt x="154585" y="43700"/>
                    <a:pt x="154585" y="39870"/>
                  </a:cubicBezTo>
                  <a:lnTo>
                    <a:pt x="154585" y="34124"/>
                  </a:lnTo>
                  <a:cubicBezTo>
                    <a:pt x="154585" y="32848"/>
                    <a:pt x="154585" y="32209"/>
                    <a:pt x="153946" y="31571"/>
                  </a:cubicBezTo>
                  <a:lnTo>
                    <a:pt x="149473" y="23272"/>
                  </a:lnTo>
                  <a:lnTo>
                    <a:pt x="151390" y="20080"/>
                  </a:lnTo>
                  <a:cubicBezTo>
                    <a:pt x="186535" y="33486"/>
                    <a:pt x="211456" y="66044"/>
                    <a:pt x="215290" y="103710"/>
                  </a:cubicBezTo>
                  <a:lnTo>
                    <a:pt x="215290" y="103710"/>
                  </a:lnTo>
                  <a:close/>
                  <a:moveTo>
                    <a:pt x="83018" y="18165"/>
                  </a:moveTo>
                  <a:lnTo>
                    <a:pt x="84296" y="19441"/>
                  </a:lnTo>
                  <a:lnTo>
                    <a:pt x="78545" y="22633"/>
                  </a:lnTo>
                  <a:lnTo>
                    <a:pt x="70877" y="22633"/>
                  </a:lnTo>
                  <a:cubicBezTo>
                    <a:pt x="74072" y="20718"/>
                    <a:pt x="77906" y="19441"/>
                    <a:pt x="81101" y="18165"/>
                  </a:cubicBezTo>
                  <a:lnTo>
                    <a:pt x="83018" y="18165"/>
                  </a:lnTo>
                  <a:close/>
                  <a:moveTo>
                    <a:pt x="60653" y="27741"/>
                  </a:moveTo>
                  <a:lnTo>
                    <a:pt x="52985" y="35401"/>
                  </a:lnTo>
                  <a:cubicBezTo>
                    <a:pt x="51707" y="36678"/>
                    <a:pt x="51068" y="37955"/>
                    <a:pt x="51068" y="39870"/>
                  </a:cubicBezTo>
                  <a:lnTo>
                    <a:pt x="51068" y="43062"/>
                  </a:lnTo>
                  <a:lnTo>
                    <a:pt x="47873" y="46254"/>
                  </a:lnTo>
                  <a:lnTo>
                    <a:pt x="32537" y="53915"/>
                  </a:lnTo>
                  <a:cubicBezTo>
                    <a:pt x="40205" y="43700"/>
                    <a:pt x="49790" y="34763"/>
                    <a:pt x="60653" y="27741"/>
                  </a:cubicBezTo>
                  <a:lnTo>
                    <a:pt x="60653" y="27741"/>
                  </a:lnTo>
                  <a:close/>
                  <a:moveTo>
                    <a:pt x="17202" y="143290"/>
                  </a:moveTo>
                  <a:cubicBezTo>
                    <a:pt x="15285" y="136906"/>
                    <a:pt x="14007" y="130522"/>
                    <a:pt x="13368" y="124138"/>
                  </a:cubicBezTo>
                  <a:lnTo>
                    <a:pt x="17202" y="127969"/>
                  </a:lnTo>
                  <a:lnTo>
                    <a:pt x="17202" y="142014"/>
                  </a:lnTo>
                  <a:cubicBezTo>
                    <a:pt x="17202" y="142652"/>
                    <a:pt x="17202" y="143290"/>
                    <a:pt x="17202" y="143290"/>
                  </a:cubicBezTo>
                  <a:lnTo>
                    <a:pt x="17202" y="143290"/>
                  </a:lnTo>
                  <a:close/>
                  <a:moveTo>
                    <a:pt x="17841" y="144567"/>
                  </a:moveTo>
                  <a:cubicBezTo>
                    <a:pt x="17841" y="144567"/>
                    <a:pt x="17841" y="145206"/>
                    <a:pt x="18480" y="145206"/>
                  </a:cubicBezTo>
                  <a:lnTo>
                    <a:pt x="29981" y="162442"/>
                  </a:lnTo>
                  <a:cubicBezTo>
                    <a:pt x="30620" y="163081"/>
                    <a:pt x="31259" y="164358"/>
                    <a:pt x="32537" y="164358"/>
                  </a:cubicBezTo>
                  <a:lnTo>
                    <a:pt x="40205" y="168188"/>
                  </a:lnTo>
                  <a:lnTo>
                    <a:pt x="35732" y="177125"/>
                  </a:lnTo>
                  <a:cubicBezTo>
                    <a:pt x="27425" y="167549"/>
                    <a:pt x="21675" y="156697"/>
                    <a:pt x="17841" y="144567"/>
                  </a:cubicBezTo>
                  <a:lnTo>
                    <a:pt x="17841" y="144567"/>
                  </a:lnTo>
                  <a:close/>
                  <a:moveTo>
                    <a:pt x="136054" y="205215"/>
                  </a:moveTo>
                  <a:lnTo>
                    <a:pt x="132220" y="196916"/>
                  </a:lnTo>
                  <a:lnTo>
                    <a:pt x="132220" y="192447"/>
                  </a:lnTo>
                  <a:cubicBezTo>
                    <a:pt x="132220" y="191170"/>
                    <a:pt x="132220" y="190532"/>
                    <a:pt x="131581" y="189255"/>
                  </a:cubicBezTo>
                  <a:lnTo>
                    <a:pt x="126469" y="179041"/>
                  </a:lnTo>
                  <a:lnTo>
                    <a:pt x="126469" y="174572"/>
                  </a:lnTo>
                  <a:cubicBezTo>
                    <a:pt x="126469" y="172018"/>
                    <a:pt x="125191" y="170103"/>
                    <a:pt x="122636" y="168826"/>
                  </a:cubicBezTo>
                  <a:lnTo>
                    <a:pt x="111134" y="163081"/>
                  </a:lnTo>
                  <a:cubicBezTo>
                    <a:pt x="110495" y="162442"/>
                    <a:pt x="109217" y="162442"/>
                    <a:pt x="108578" y="162442"/>
                  </a:cubicBezTo>
                  <a:lnTo>
                    <a:pt x="93242" y="162442"/>
                  </a:lnTo>
                  <a:lnTo>
                    <a:pt x="85574" y="158612"/>
                  </a:lnTo>
                  <a:lnTo>
                    <a:pt x="81101" y="145206"/>
                  </a:lnTo>
                  <a:lnTo>
                    <a:pt x="81101" y="132438"/>
                  </a:lnTo>
                  <a:lnTo>
                    <a:pt x="90047" y="123500"/>
                  </a:lnTo>
                  <a:lnTo>
                    <a:pt x="98993" y="119031"/>
                  </a:lnTo>
                  <a:lnTo>
                    <a:pt x="111773" y="119031"/>
                  </a:lnTo>
                  <a:lnTo>
                    <a:pt x="121358" y="128607"/>
                  </a:lnTo>
                  <a:cubicBezTo>
                    <a:pt x="122636" y="129884"/>
                    <a:pt x="123914" y="130522"/>
                    <a:pt x="125831" y="130522"/>
                  </a:cubicBezTo>
                  <a:lnTo>
                    <a:pt x="131581" y="130522"/>
                  </a:lnTo>
                  <a:cubicBezTo>
                    <a:pt x="133498" y="130522"/>
                    <a:pt x="134776" y="129884"/>
                    <a:pt x="136054" y="128607"/>
                  </a:cubicBezTo>
                  <a:lnTo>
                    <a:pt x="139888" y="124777"/>
                  </a:lnTo>
                  <a:lnTo>
                    <a:pt x="148195" y="124777"/>
                  </a:lnTo>
                  <a:cubicBezTo>
                    <a:pt x="148195" y="125415"/>
                    <a:pt x="148195" y="126054"/>
                    <a:pt x="148834" y="126692"/>
                  </a:cubicBezTo>
                  <a:lnTo>
                    <a:pt x="160336" y="149674"/>
                  </a:lnTo>
                  <a:cubicBezTo>
                    <a:pt x="160975" y="150951"/>
                    <a:pt x="162253" y="152228"/>
                    <a:pt x="164170" y="152866"/>
                  </a:cubicBezTo>
                  <a:lnTo>
                    <a:pt x="175672" y="156697"/>
                  </a:lnTo>
                  <a:lnTo>
                    <a:pt x="161614" y="170741"/>
                  </a:lnTo>
                  <a:cubicBezTo>
                    <a:pt x="160336" y="172018"/>
                    <a:pt x="159697" y="173295"/>
                    <a:pt x="159697" y="175210"/>
                  </a:cubicBezTo>
                  <a:lnTo>
                    <a:pt x="159697" y="183509"/>
                  </a:lnTo>
                  <a:lnTo>
                    <a:pt x="150112" y="193085"/>
                  </a:lnTo>
                  <a:cubicBezTo>
                    <a:pt x="148834" y="194362"/>
                    <a:pt x="148195" y="195639"/>
                    <a:pt x="148195" y="197554"/>
                  </a:cubicBezTo>
                  <a:lnTo>
                    <a:pt x="148195" y="208407"/>
                  </a:lnTo>
                  <a:cubicBezTo>
                    <a:pt x="147556" y="208407"/>
                    <a:pt x="146917" y="209045"/>
                    <a:pt x="146278" y="209045"/>
                  </a:cubicBezTo>
                  <a:lnTo>
                    <a:pt x="136054" y="205215"/>
                  </a:lnTo>
                  <a:close/>
                  <a:moveTo>
                    <a:pt x="188452" y="182233"/>
                  </a:moveTo>
                  <a:lnTo>
                    <a:pt x="188452" y="182233"/>
                  </a:lnTo>
                  <a:cubicBezTo>
                    <a:pt x="188452" y="178402"/>
                    <a:pt x="185896" y="175210"/>
                    <a:pt x="182062" y="175210"/>
                  </a:cubicBezTo>
                  <a:cubicBezTo>
                    <a:pt x="178228" y="175210"/>
                    <a:pt x="175672" y="177764"/>
                    <a:pt x="175672" y="181594"/>
                  </a:cubicBezTo>
                  <a:lnTo>
                    <a:pt x="175672" y="193724"/>
                  </a:lnTo>
                  <a:cubicBezTo>
                    <a:pt x="170560" y="197554"/>
                    <a:pt x="165448" y="200746"/>
                    <a:pt x="160336" y="203300"/>
                  </a:cubicBezTo>
                  <a:lnTo>
                    <a:pt x="160336" y="200746"/>
                  </a:lnTo>
                  <a:lnTo>
                    <a:pt x="169921" y="191170"/>
                  </a:lnTo>
                  <a:cubicBezTo>
                    <a:pt x="171199" y="189893"/>
                    <a:pt x="171838" y="188617"/>
                    <a:pt x="171838" y="186701"/>
                  </a:cubicBezTo>
                  <a:lnTo>
                    <a:pt x="171838" y="177764"/>
                  </a:lnTo>
                  <a:lnTo>
                    <a:pt x="187174" y="162442"/>
                  </a:lnTo>
                  <a:cubicBezTo>
                    <a:pt x="188452" y="161166"/>
                    <a:pt x="189091" y="159889"/>
                    <a:pt x="189091" y="157974"/>
                  </a:cubicBezTo>
                  <a:lnTo>
                    <a:pt x="189091" y="152228"/>
                  </a:lnTo>
                  <a:cubicBezTo>
                    <a:pt x="189091" y="149674"/>
                    <a:pt x="187174" y="146482"/>
                    <a:pt x="184618" y="145844"/>
                  </a:cubicBezTo>
                  <a:lnTo>
                    <a:pt x="169921" y="140737"/>
                  </a:lnTo>
                  <a:lnTo>
                    <a:pt x="160336" y="121585"/>
                  </a:lnTo>
                  <a:lnTo>
                    <a:pt x="160336" y="117116"/>
                  </a:lnTo>
                  <a:cubicBezTo>
                    <a:pt x="160336" y="113286"/>
                    <a:pt x="157780" y="110732"/>
                    <a:pt x="153946" y="110732"/>
                  </a:cubicBezTo>
                  <a:lnTo>
                    <a:pt x="136693" y="110732"/>
                  </a:lnTo>
                  <a:cubicBezTo>
                    <a:pt x="134776" y="110732"/>
                    <a:pt x="133498" y="111371"/>
                    <a:pt x="132220" y="112647"/>
                  </a:cubicBezTo>
                  <a:lnTo>
                    <a:pt x="128386" y="116478"/>
                  </a:lnTo>
                  <a:lnTo>
                    <a:pt x="118802" y="106902"/>
                  </a:lnTo>
                  <a:cubicBezTo>
                    <a:pt x="117524" y="105625"/>
                    <a:pt x="116246" y="104987"/>
                    <a:pt x="114329" y="104987"/>
                  </a:cubicBezTo>
                  <a:lnTo>
                    <a:pt x="97076" y="104987"/>
                  </a:lnTo>
                  <a:cubicBezTo>
                    <a:pt x="95798" y="104987"/>
                    <a:pt x="95159" y="104987"/>
                    <a:pt x="94520" y="105625"/>
                  </a:cubicBezTo>
                  <a:lnTo>
                    <a:pt x="83018" y="111371"/>
                  </a:lnTo>
                  <a:cubicBezTo>
                    <a:pt x="82379" y="111371"/>
                    <a:pt x="81740" y="112009"/>
                    <a:pt x="81101" y="112647"/>
                  </a:cubicBezTo>
                  <a:lnTo>
                    <a:pt x="69599" y="124138"/>
                  </a:lnTo>
                  <a:cubicBezTo>
                    <a:pt x="68321" y="125415"/>
                    <a:pt x="67682" y="126692"/>
                    <a:pt x="67682" y="128607"/>
                  </a:cubicBezTo>
                  <a:lnTo>
                    <a:pt x="67682" y="145844"/>
                  </a:lnTo>
                  <a:cubicBezTo>
                    <a:pt x="67682" y="146482"/>
                    <a:pt x="67682" y="147121"/>
                    <a:pt x="67682" y="147759"/>
                  </a:cubicBezTo>
                  <a:lnTo>
                    <a:pt x="73433" y="164996"/>
                  </a:lnTo>
                  <a:cubicBezTo>
                    <a:pt x="74072" y="166911"/>
                    <a:pt x="75350" y="168188"/>
                    <a:pt x="76628" y="168826"/>
                  </a:cubicBezTo>
                  <a:lnTo>
                    <a:pt x="88130" y="174572"/>
                  </a:lnTo>
                  <a:cubicBezTo>
                    <a:pt x="88769" y="175210"/>
                    <a:pt x="90047" y="175210"/>
                    <a:pt x="90686" y="175210"/>
                  </a:cubicBezTo>
                  <a:lnTo>
                    <a:pt x="106022" y="175210"/>
                  </a:lnTo>
                  <a:lnTo>
                    <a:pt x="112412" y="178402"/>
                  </a:lnTo>
                  <a:lnTo>
                    <a:pt x="112412" y="180317"/>
                  </a:lnTo>
                  <a:cubicBezTo>
                    <a:pt x="112412" y="181594"/>
                    <a:pt x="112412" y="182233"/>
                    <a:pt x="113051" y="183509"/>
                  </a:cubicBezTo>
                  <a:lnTo>
                    <a:pt x="118163" y="193724"/>
                  </a:lnTo>
                  <a:lnTo>
                    <a:pt x="118163" y="198193"/>
                  </a:lnTo>
                  <a:cubicBezTo>
                    <a:pt x="118163" y="199469"/>
                    <a:pt x="118163" y="200108"/>
                    <a:pt x="118802" y="201385"/>
                  </a:cubicBezTo>
                  <a:lnTo>
                    <a:pt x="124552" y="212876"/>
                  </a:lnTo>
                  <a:cubicBezTo>
                    <a:pt x="124552" y="213514"/>
                    <a:pt x="125191" y="213514"/>
                    <a:pt x="125831" y="214152"/>
                  </a:cubicBezTo>
                  <a:cubicBezTo>
                    <a:pt x="121997" y="214791"/>
                    <a:pt x="117524" y="214791"/>
                    <a:pt x="113690" y="214791"/>
                  </a:cubicBezTo>
                  <a:cubicBezTo>
                    <a:pt x="88769" y="214791"/>
                    <a:pt x="65126" y="205853"/>
                    <a:pt x="46595" y="189255"/>
                  </a:cubicBezTo>
                  <a:lnTo>
                    <a:pt x="46595" y="183509"/>
                  </a:lnTo>
                  <a:lnTo>
                    <a:pt x="51707" y="173295"/>
                  </a:lnTo>
                  <a:cubicBezTo>
                    <a:pt x="52346" y="172657"/>
                    <a:pt x="52346" y="171380"/>
                    <a:pt x="52346" y="170103"/>
                  </a:cubicBezTo>
                  <a:lnTo>
                    <a:pt x="52346" y="164358"/>
                  </a:lnTo>
                  <a:cubicBezTo>
                    <a:pt x="52346" y="161804"/>
                    <a:pt x="51068" y="159889"/>
                    <a:pt x="48512" y="158612"/>
                  </a:cubicBezTo>
                  <a:lnTo>
                    <a:pt x="38927" y="153505"/>
                  </a:lnTo>
                  <a:lnTo>
                    <a:pt x="29981" y="139460"/>
                  </a:lnTo>
                  <a:lnTo>
                    <a:pt x="29981" y="124138"/>
                  </a:lnTo>
                  <a:cubicBezTo>
                    <a:pt x="29981" y="122862"/>
                    <a:pt x="29342" y="120946"/>
                    <a:pt x="28064" y="120308"/>
                  </a:cubicBezTo>
                  <a:lnTo>
                    <a:pt x="22952" y="115201"/>
                  </a:lnTo>
                  <a:lnTo>
                    <a:pt x="14007" y="101156"/>
                  </a:lnTo>
                  <a:cubicBezTo>
                    <a:pt x="15285" y="89665"/>
                    <a:pt x="18480" y="78812"/>
                    <a:pt x="23592" y="68598"/>
                  </a:cubicBezTo>
                  <a:lnTo>
                    <a:pt x="29342" y="68598"/>
                  </a:lnTo>
                  <a:cubicBezTo>
                    <a:pt x="30620" y="68598"/>
                    <a:pt x="31259" y="68598"/>
                    <a:pt x="31898" y="67960"/>
                  </a:cubicBezTo>
                  <a:lnTo>
                    <a:pt x="54902" y="56468"/>
                  </a:lnTo>
                  <a:cubicBezTo>
                    <a:pt x="55541" y="56468"/>
                    <a:pt x="56180" y="55830"/>
                    <a:pt x="56819" y="55192"/>
                  </a:cubicBezTo>
                  <a:lnTo>
                    <a:pt x="62570" y="49446"/>
                  </a:lnTo>
                  <a:cubicBezTo>
                    <a:pt x="63848" y="48169"/>
                    <a:pt x="64487" y="46892"/>
                    <a:pt x="64487" y="44977"/>
                  </a:cubicBezTo>
                  <a:lnTo>
                    <a:pt x="64487" y="41785"/>
                  </a:lnTo>
                  <a:lnTo>
                    <a:pt x="72155" y="34124"/>
                  </a:lnTo>
                  <a:lnTo>
                    <a:pt x="81101" y="34124"/>
                  </a:lnTo>
                  <a:cubicBezTo>
                    <a:pt x="82379" y="34124"/>
                    <a:pt x="83018" y="34124"/>
                    <a:pt x="83657" y="33486"/>
                  </a:cubicBezTo>
                  <a:lnTo>
                    <a:pt x="95159" y="27741"/>
                  </a:lnTo>
                  <a:cubicBezTo>
                    <a:pt x="97076" y="26464"/>
                    <a:pt x="98354" y="24549"/>
                    <a:pt x="98993" y="21995"/>
                  </a:cubicBezTo>
                  <a:lnTo>
                    <a:pt x="98993" y="16249"/>
                  </a:lnTo>
                  <a:cubicBezTo>
                    <a:pt x="98993" y="14973"/>
                    <a:pt x="98354" y="13696"/>
                    <a:pt x="97715" y="13057"/>
                  </a:cubicBezTo>
                  <a:cubicBezTo>
                    <a:pt x="103466" y="11781"/>
                    <a:pt x="109217" y="11781"/>
                    <a:pt x="114968" y="11781"/>
                  </a:cubicBezTo>
                  <a:cubicBezTo>
                    <a:pt x="123275" y="11781"/>
                    <a:pt x="131581" y="13057"/>
                    <a:pt x="139888" y="14973"/>
                  </a:cubicBezTo>
                  <a:lnTo>
                    <a:pt x="137332" y="19441"/>
                  </a:lnTo>
                  <a:cubicBezTo>
                    <a:pt x="136693" y="21357"/>
                    <a:pt x="136693" y="23272"/>
                    <a:pt x="137332" y="25187"/>
                  </a:cubicBezTo>
                  <a:lnTo>
                    <a:pt x="141166" y="32848"/>
                  </a:lnTo>
                  <a:lnTo>
                    <a:pt x="137332" y="32848"/>
                  </a:lnTo>
                  <a:cubicBezTo>
                    <a:pt x="136693" y="32848"/>
                    <a:pt x="136054" y="32848"/>
                    <a:pt x="135415" y="32848"/>
                  </a:cubicBezTo>
                  <a:lnTo>
                    <a:pt x="118163" y="38593"/>
                  </a:lnTo>
                  <a:cubicBezTo>
                    <a:pt x="116246" y="39232"/>
                    <a:pt x="114968" y="40508"/>
                    <a:pt x="114329" y="42424"/>
                  </a:cubicBezTo>
                  <a:lnTo>
                    <a:pt x="108578" y="59660"/>
                  </a:lnTo>
                  <a:cubicBezTo>
                    <a:pt x="107939" y="61576"/>
                    <a:pt x="107939" y="62852"/>
                    <a:pt x="109217" y="64768"/>
                  </a:cubicBezTo>
                  <a:lnTo>
                    <a:pt x="111134" y="68598"/>
                  </a:lnTo>
                  <a:lnTo>
                    <a:pt x="110495" y="69236"/>
                  </a:lnTo>
                  <a:lnTo>
                    <a:pt x="106661" y="73067"/>
                  </a:lnTo>
                  <a:lnTo>
                    <a:pt x="103466" y="73067"/>
                  </a:lnTo>
                  <a:cubicBezTo>
                    <a:pt x="101549" y="73067"/>
                    <a:pt x="100271" y="73705"/>
                    <a:pt x="98993" y="74982"/>
                  </a:cubicBezTo>
                  <a:lnTo>
                    <a:pt x="93242" y="80727"/>
                  </a:lnTo>
                  <a:cubicBezTo>
                    <a:pt x="91964" y="82004"/>
                    <a:pt x="91325" y="83281"/>
                    <a:pt x="91325" y="85196"/>
                  </a:cubicBezTo>
                  <a:lnTo>
                    <a:pt x="91325" y="96687"/>
                  </a:lnTo>
                  <a:cubicBezTo>
                    <a:pt x="91325" y="100518"/>
                    <a:pt x="93881" y="103071"/>
                    <a:pt x="97715" y="103071"/>
                  </a:cubicBezTo>
                  <a:lnTo>
                    <a:pt x="120719" y="103071"/>
                  </a:lnTo>
                  <a:cubicBezTo>
                    <a:pt x="122636" y="103071"/>
                    <a:pt x="123914" y="102433"/>
                    <a:pt x="125191" y="101156"/>
                  </a:cubicBezTo>
                  <a:lnTo>
                    <a:pt x="129025" y="97326"/>
                  </a:lnTo>
                  <a:lnTo>
                    <a:pt x="139249" y="97326"/>
                  </a:lnTo>
                  <a:lnTo>
                    <a:pt x="143083" y="104987"/>
                  </a:lnTo>
                  <a:cubicBezTo>
                    <a:pt x="144361" y="106902"/>
                    <a:pt x="146278" y="108179"/>
                    <a:pt x="148834" y="108179"/>
                  </a:cubicBezTo>
                  <a:lnTo>
                    <a:pt x="154585" y="108179"/>
                  </a:lnTo>
                  <a:cubicBezTo>
                    <a:pt x="156502" y="108179"/>
                    <a:pt x="157780" y="107540"/>
                    <a:pt x="159058" y="106263"/>
                  </a:cubicBezTo>
                  <a:lnTo>
                    <a:pt x="160975" y="104348"/>
                  </a:lnTo>
                  <a:lnTo>
                    <a:pt x="165448" y="125415"/>
                  </a:lnTo>
                  <a:cubicBezTo>
                    <a:pt x="165448" y="126054"/>
                    <a:pt x="165448" y="126692"/>
                    <a:pt x="166087" y="126692"/>
                  </a:cubicBezTo>
                  <a:lnTo>
                    <a:pt x="171838" y="138183"/>
                  </a:lnTo>
                  <a:cubicBezTo>
                    <a:pt x="173116" y="140098"/>
                    <a:pt x="175033" y="141375"/>
                    <a:pt x="177589" y="141375"/>
                  </a:cubicBezTo>
                  <a:lnTo>
                    <a:pt x="188452" y="141375"/>
                  </a:lnTo>
                  <a:cubicBezTo>
                    <a:pt x="191008" y="141375"/>
                    <a:pt x="192925" y="140098"/>
                    <a:pt x="194203" y="138183"/>
                  </a:cubicBezTo>
                  <a:lnTo>
                    <a:pt x="199954" y="126692"/>
                  </a:lnTo>
                  <a:cubicBezTo>
                    <a:pt x="200593" y="126054"/>
                    <a:pt x="200593" y="124777"/>
                    <a:pt x="200593" y="124138"/>
                  </a:cubicBezTo>
                  <a:lnTo>
                    <a:pt x="200593" y="118393"/>
                  </a:lnTo>
                  <a:cubicBezTo>
                    <a:pt x="200593" y="116478"/>
                    <a:pt x="199954" y="115201"/>
                    <a:pt x="198676" y="113924"/>
                  </a:cubicBezTo>
                  <a:lnTo>
                    <a:pt x="194842" y="110094"/>
                  </a:lnTo>
                  <a:lnTo>
                    <a:pt x="198676" y="105625"/>
                  </a:lnTo>
                  <a:cubicBezTo>
                    <a:pt x="199315" y="104987"/>
                    <a:pt x="199315" y="104987"/>
                    <a:pt x="199954" y="104348"/>
                  </a:cubicBezTo>
                  <a:lnTo>
                    <a:pt x="212734" y="117116"/>
                  </a:lnTo>
                  <a:cubicBezTo>
                    <a:pt x="214012" y="117755"/>
                    <a:pt x="214651" y="118393"/>
                    <a:pt x="216568" y="118393"/>
                  </a:cubicBezTo>
                  <a:cubicBezTo>
                    <a:pt x="214012" y="143290"/>
                    <a:pt x="204427" y="164996"/>
                    <a:pt x="188452" y="182233"/>
                  </a:cubicBezTo>
                  <a:lnTo>
                    <a:pt x="188452" y="182233"/>
                  </a:lnTo>
                  <a:close/>
                </a:path>
              </a:pathLst>
            </a:custGeom>
            <a:grpFill/>
            <a:ln w="6390" cap="flat">
              <a:noFill/>
              <a:prstDash val="solid"/>
              <a:miter/>
            </a:ln>
          </p:spPr>
          <p:txBody>
            <a:bodyPr rtlCol="0" anchor="ctr"/>
            <a:lstStyle/>
            <a:p>
              <a:endParaRPr lang="en-US"/>
            </a:p>
          </p:txBody>
        </p:sp>
        <p:sp>
          <p:nvSpPr>
            <p:cNvPr id="38" name="Graphic 4">
              <a:extLst>
                <a:ext uri="{FF2B5EF4-FFF2-40B4-BE49-F238E27FC236}">
                  <a16:creationId xmlns:a16="http://schemas.microsoft.com/office/drawing/2014/main" id="{9A539EBD-73C9-4693-AAB8-A8035002C4B0}"/>
                </a:ext>
              </a:extLst>
            </p:cNvPr>
            <p:cNvSpPr/>
            <p:nvPr/>
          </p:nvSpPr>
          <p:spPr>
            <a:xfrm>
              <a:off x="619823" y="3440090"/>
              <a:ext cx="24043" cy="36014"/>
            </a:xfrm>
            <a:custGeom>
              <a:avLst/>
              <a:gdLst>
                <a:gd name="connsiteX0" fmla="*/ 10863 w 24043"/>
                <a:gd name="connsiteY0" fmla="*/ 34235 h 36014"/>
                <a:gd name="connsiteX1" fmla="*/ 16614 w 24043"/>
                <a:gd name="connsiteY1" fmla="*/ 28490 h 36014"/>
                <a:gd name="connsiteX2" fmla="*/ 17892 w 24043"/>
                <a:gd name="connsiteY2" fmla="*/ 25936 h 36014"/>
                <a:gd name="connsiteX3" fmla="*/ 23643 w 24043"/>
                <a:gd name="connsiteY3" fmla="*/ 8699 h 36014"/>
                <a:gd name="connsiteX4" fmla="*/ 19809 w 24043"/>
                <a:gd name="connsiteY4" fmla="*/ 400 h 36014"/>
                <a:gd name="connsiteX5" fmla="*/ 19809 w 24043"/>
                <a:gd name="connsiteY5" fmla="*/ 400 h 36014"/>
                <a:gd name="connsiteX6" fmla="*/ 11502 w 24043"/>
                <a:gd name="connsiteY6" fmla="*/ 4231 h 36014"/>
                <a:gd name="connsiteX7" fmla="*/ 6390 w 24043"/>
                <a:gd name="connsiteY7" fmla="*/ 19552 h 36014"/>
                <a:gd name="connsiteX8" fmla="*/ 1917 w 24043"/>
                <a:gd name="connsiteY8" fmla="*/ 24021 h 36014"/>
                <a:gd name="connsiteX9" fmla="*/ 1917 w 24043"/>
                <a:gd name="connsiteY9" fmla="*/ 32958 h 36014"/>
                <a:gd name="connsiteX10" fmla="*/ 10863 w 24043"/>
                <a:gd name="connsiteY10" fmla="*/ 34235 h 36014"/>
                <a:gd name="connsiteX11" fmla="*/ 10863 w 24043"/>
                <a:gd name="connsiteY11" fmla="*/ 34235 h 36014"/>
                <a:gd name="connsiteX12" fmla="*/ 10863 w 24043"/>
                <a:gd name="connsiteY12" fmla="*/ 34235 h 3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043" h="36014">
                  <a:moveTo>
                    <a:pt x="10863" y="34235"/>
                  </a:moveTo>
                  <a:lnTo>
                    <a:pt x="16614" y="28490"/>
                  </a:lnTo>
                  <a:cubicBezTo>
                    <a:pt x="17253" y="27851"/>
                    <a:pt x="17892" y="27213"/>
                    <a:pt x="17892" y="25936"/>
                  </a:cubicBezTo>
                  <a:lnTo>
                    <a:pt x="23643" y="8699"/>
                  </a:lnTo>
                  <a:cubicBezTo>
                    <a:pt x="24921" y="5507"/>
                    <a:pt x="23004" y="1677"/>
                    <a:pt x="19809" y="400"/>
                  </a:cubicBezTo>
                  <a:cubicBezTo>
                    <a:pt x="19809" y="400"/>
                    <a:pt x="19809" y="400"/>
                    <a:pt x="19809" y="400"/>
                  </a:cubicBezTo>
                  <a:cubicBezTo>
                    <a:pt x="16614" y="-877"/>
                    <a:pt x="12780" y="1039"/>
                    <a:pt x="11502" y="4231"/>
                  </a:cubicBezTo>
                  <a:lnTo>
                    <a:pt x="6390" y="19552"/>
                  </a:lnTo>
                  <a:lnTo>
                    <a:pt x="1917" y="24021"/>
                  </a:lnTo>
                  <a:cubicBezTo>
                    <a:pt x="-639" y="26574"/>
                    <a:pt x="-639" y="30405"/>
                    <a:pt x="1917" y="32958"/>
                  </a:cubicBezTo>
                  <a:cubicBezTo>
                    <a:pt x="4473" y="36789"/>
                    <a:pt x="8307" y="36789"/>
                    <a:pt x="10863" y="34235"/>
                  </a:cubicBezTo>
                  <a:cubicBezTo>
                    <a:pt x="10863" y="34235"/>
                    <a:pt x="10863" y="34235"/>
                    <a:pt x="10863" y="34235"/>
                  </a:cubicBezTo>
                  <a:lnTo>
                    <a:pt x="10863" y="34235"/>
                  </a:lnTo>
                  <a:close/>
                </a:path>
              </a:pathLst>
            </a:custGeom>
            <a:grpFill/>
            <a:ln w="6390" cap="flat">
              <a:noFill/>
              <a:prstDash val="solid"/>
              <a:miter/>
            </a:ln>
          </p:spPr>
          <p:txBody>
            <a:bodyPr rtlCol="0" anchor="ctr"/>
            <a:lstStyle/>
            <a:p>
              <a:endParaRPr lang="en-US"/>
            </a:p>
          </p:txBody>
        </p:sp>
      </p:grpSp>
      <p:sp>
        <p:nvSpPr>
          <p:cNvPr id="39" name="Rectangle 38">
            <a:extLst>
              <a:ext uri="{FF2B5EF4-FFF2-40B4-BE49-F238E27FC236}">
                <a16:creationId xmlns:a16="http://schemas.microsoft.com/office/drawing/2014/main" id="{80339285-4ED1-4339-AC18-5C6B2FCC3C4F}"/>
              </a:ext>
            </a:extLst>
          </p:cNvPr>
          <p:cNvSpPr/>
          <p:nvPr/>
        </p:nvSpPr>
        <p:spPr>
          <a:xfrm>
            <a:off x="184225" y="1864932"/>
            <a:ext cx="4669652" cy="2252841"/>
          </a:xfrm>
          <a:prstGeom prst="rect">
            <a:avLst/>
          </a:prstGeom>
          <a:noFill/>
          <a:ln w="222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0"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algn="ctr">
              <a:defRPr/>
            </a:pPr>
            <a:r>
              <a:rPr lang="en-US" b="1" spc="300">
                <a:solidFill>
                  <a:srgbClr val="000000"/>
                </a:solidFill>
                <a:latin typeface="Open Sans" panose="020B0606030504020204" pitchFamily="34" charset="0"/>
                <a:ea typeface="Open Sans" panose="020B0606030504020204" pitchFamily="34" charset="0"/>
                <a:cs typeface="Open Sans" panose="020B0606030504020204" pitchFamily="34" charset="0"/>
              </a:rPr>
              <a:t>GO GLOBAL</a:t>
            </a:r>
            <a:endParaRPr lang="en-US" b="1" i="0" u="none" strike="noStrike" kern="1200" cap="none" spc="30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300" normalizeH="0" baseline="0" noProof="0">
              <a:ln>
                <a:noFill/>
              </a:ln>
              <a:solidFill>
                <a:srgbClr val="000000"/>
              </a:solidFill>
              <a:effectLst/>
              <a:uLnTx/>
              <a:uFillTx/>
              <a:ea typeface="Verdana" panose="020B0604030504040204" pitchFamily="34" charset="0"/>
              <a:cs typeface="Verdana" panose="020B060403050404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srgbClr val="000000"/>
              </a:solidFill>
              <a:effectLst/>
              <a:uLnTx/>
              <a:uFillTx/>
              <a:ea typeface="Verdana" panose="020B0604030504040204" pitchFamily="34" charset="0"/>
              <a:cs typeface="Verdana" panose="020B0604030504040204" pitchFamily="34" charset="0"/>
            </a:endParaRPr>
          </a:p>
        </p:txBody>
      </p:sp>
      <p:sp>
        <p:nvSpPr>
          <p:cNvPr id="40" name="Text Placeholder 2">
            <a:extLst>
              <a:ext uri="{FF2B5EF4-FFF2-40B4-BE49-F238E27FC236}">
                <a16:creationId xmlns:a16="http://schemas.microsoft.com/office/drawing/2014/main" id="{050535E6-C7BE-4410-925A-CF64E1EAB35E}"/>
              </a:ext>
            </a:extLst>
          </p:cNvPr>
          <p:cNvSpPr txBox="1">
            <a:spLocks/>
          </p:cNvSpPr>
          <p:nvPr/>
        </p:nvSpPr>
        <p:spPr>
          <a:xfrm>
            <a:off x="603715" y="3380415"/>
            <a:ext cx="3833869" cy="347706"/>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lang="en-US"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a:latin typeface="Open Sans" panose="020B0606030504020204" pitchFamily="34" charset="0"/>
                <a:ea typeface="Open Sans" panose="020B0606030504020204" pitchFamily="34" charset="0"/>
                <a:cs typeface="Open Sans" panose="020B0606030504020204" pitchFamily="34" charset="0"/>
              </a:rPr>
              <a:t>Not only does this impact profit but also essential to language variety worldwide.</a:t>
            </a:r>
          </a:p>
        </p:txBody>
      </p:sp>
      <p:grpSp>
        <p:nvGrpSpPr>
          <p:cNvPr id="44" name="Graphic 4">
            <a:extLst>
              <a:ext uri="{FF2B5EF4-FFF2-40B4-BE49-F238E27FC236}">
                <a16:creationId xmlns:a16="http://schemas.microsoft.com/office/drawing/2014/main" id="{D19275DD-96B4-4695-B842-CE280B891BF1}"/>
              </a:ext>
            </a:extLst>
          </p:cNvPr>
          <p:cNvGrpSpPr/>
          <p:nvPr/>
        </p:nvGrpSpPr>
        <p:grpSpPr>
          <a:xfrm>
            <a:off x="2160345" y="2057163"/>
            <a:ext cx="722376" cy="722376"/>
            <a:chOff x="467104" y="3339623"/>
            <a:chExt cx="362309" cy="361971"/>
          </a:xfrm>
          <a:solidFill>
            <a:schemeClr val="accent6">
              <a:lumMod val="50000"/>
            </a:schemeClr>
          </a:solidFill>
        </p:grpSpPr>
        <p:sp>
          <p:nvSpPr>
            <p:cNvPr id="45" name="Graphic 4">
              <a:extLst>
                <a:ext uri="{FF2B5EF4-FFF2-40B4-BE49-F238E27FC236}">
                  <a16:creationId xmlns:a16="http://schemas.microsoft.com/office/drawing/2014/main" id="{4D26231D-3144-450D-A1A7-78A692D24E29}"/>
                </a:ext>
              </a:extLst>
            </p:cNvPr>
            <p:cNvSpPr/>
            <p:nvPr/>
          </p:nvSpPr>
          <p:spPr>
            <a:xfrm>
              <a:off x="467104" y="3339623"/>
              <a:ext cx="362309" cy="361971"/>
            </a:xfrm>
            <a:custGeom>
              <a:avLst/>
              <a:gdLst>
                <a:gd name="connsiteX0" fmla="*/ 181474 w 362309"/>
                <a:gd name="connsiteY0" fmla="*/ 0 h 361971"/>
                <a:gd name="connsiteX1" fmla="*/ 0 w 362309"/>
                <a:gd name="connsiteY1" fmla="*/ 180667 h 361971"/>
                <a:gd name="connsiteX2" fmla="*/ 181474 w 362309"/>
                <a:gd name="connsiteY2" fmla="*/ 361972 h 361971"/>
                <a:gd name="connsiteX3" fmla="*/ 362309 w 362309"/>
                <a:gd name="connsiteY3" fmla="*/ 180667 h 361971"/>
                <a:gd name="connsiteX4" fmla="*/ 362309 w 362309"/>
                <a:gd name="connsiteY4" fmla="*/ 180667 h 361971"/>
                <a:gd name="connsiteX5" fmla="*/ 181474 w 362309"/>
                <a:gd name="connsiteY5" fmla="*/ 0 h 361971"/>
                <a:gd name="connsiteX6" fmla="*/ 181474 w 362309"/>
                <a:gd name="connsiteY6" fmla="*/ 0 h 361971"/>
                <a:gd name="connsiteX7" fmla="*/ 181474 w 362309"/>
                <a:gd name="connsiteY7" fmla="*/ 349204 h 361971"/>
                <a:gd name="connsiteX8" fmla="*/ 13419 w 362309"/>
                <a:gd name="connsiteY8" fmla="*/ 181305 h 361971"/>
                <a:gd name="connsiteX9" fmla="*/ 181474 w 362309"/>
                <a:gd name="connsiteY9" fmla="*/ 12768 h 361971"/>
                <a:gd name="connsiteX10" fmla="*/ 349530 w 362309"/>
                <a:gd name="connsiteY10" fmla="*/ 181305 h 361971"/>
                <a:gd name="connsiteX11" fmla="*/ 349530 w 362309"/>
                <a:gd name="connsiteY11" fmla="*/ 181305 h 361971"/>
                <a:gd name="connsiteX12" fmla="*/ 181474 w 362309"/>
                <a:gd name="connsiteY12" fmla="*/ 349204 h 361971"/>
                <a:gd name="connsiteX13" fmla="*/ 181474 w 362309"/>
                <a:gd name="connsiteY13"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309" h="361971">
                  <a:moveTo>
                    <a:pt x="181474" y="0"/>
                  </a:moveTo>
                  <a:cubicBezTo>
                    <a:pt x="81152" y="0"/>
                    <a:pt x="0" y="81077"/>
                    <a:pt x="0" y="180667"/>
                  </a:cubicBezTo>
                  <a:cubicBezTo>
                    <a:pt x="0" y="280895"/>
                    <a:pt x="81152" y="361972"/>
                    <a:pt x="181474" y="361972"/>
                  </a:cubicBezTo>
                  <a:cubicBezTo>
                    <a:pt x="281796" y="361972"/>
                    <a:pt x="362309" y="280895"/>
                    <a:pt x="362309" y="180667"/>
                  </a:cubicBezTo>
                  <a:lnTo>
                    <a:pt x="362309" y="180667"/>
                  </a:lnTo>
                  <a:cubicBezTo>
                    <a:pt x="362309" y="81077"/>
                    <a:pt x="281796" y="0"/>
                    <a:pt x="181474" y="0"/>
                  </a:cubicBezTo>
                  <a:cubicBezTo>
                    <a:pt x="181474" y="0"/>
                    <a:pt x="181474" y="0"/>
                    <a:pt x="181474" y="0"/>
                  </a:cubicBezTo>
                  <a:close/>
                  <a:moveTo>
                    <a:pt x="181474" y="349204"/>
                  </a:moveTo>
                  <a:cubicBezTo>
                    <a:pt x="88181" y="349204"/>
                    <a:pt x="13419" y="273873"/>
                    <a:pt x="13419" y="181305"/>
                  </a:cubicBezTo>
                  <a:cubicBezTo>
                    <a:pt x="13419" y="88099"/>
                    <a:pt x="88820" y="12768"/>
                    <a:pt x="181474" y="12768"/>
                  </a:cubicBezTo>
                  <a:cubicBezTo>
                    <a:pt x="274128" y="12768"/>
                    <a:pt x="349530" y="88099"/>
                    <a:pt x="349530" y="181305"/>
                  </a:cubicBezTo>
                  <a:lnTo>
                    <a:pt x="349530" y="181305"/>
                  </a:lnTo>
                  <a:cubicBezTo>
                    <a:pt x="349530" y="273873"/>
                    <a:pt x="274128" y="349204"/>
                    <a:pt x="181474" y="349204"/>
                  </a:cubicBezTo>
                  <a:lnTo>
                    <a:pt x="181474" y="349204"/>
                  </a:lnTo>
                  <a:close/>
                </a:path>
              </a:pathLst>
            </a:custGeom>
            <a:grpFill/>
            <a:ln w="6390" cap="flat">
              <a:noFill/>
              <a:prstDash val="solid"/>
              <a:miter/>
            </a:ln>
          </p:spPr>
          <p:txBody>
            <a:bodyPr rtlCol="0" anchor="ctr"/>
            <a:lstStyle/>
            <a:p>
              <a:endParaRPr lang="en-US"/>
            </a:p>
          </p:txBody>
        </p:sp>
        <p:sp>
          <p:nvSpPr>
            <p:cNvPr id="46" name="Graphic 4">
              <a:extLst>
                <a:ext uri="{FF2B5EF4-FFF2-40B4-BE49-F238E27FC236}">
                  <a16:creationId xmlns:a16="http://schemas.microsoft.com/office/drawing/2014/main" id="{88D2FC84-05FF-4BD4-86BC-1F0995853273}"/>
                </a:ext>
              </a:extLst>
            </p:cNvPr>
            <p:cNvSpPr/>
            <p:nvPr/>
          </p:nvSpPr>
          <p:spPr>
            <a:xfrm>
              <a:off x="534250" y="3407004"/>
              <a:ext cx="228708" cy="228496"/>
            </a:xfrm>
            <a:custGeom>
              <a:avLst/>
              <a:gdLst>
                <a:gd name="connsiteX0" fmla="*/ 228070 w 228708"/>
                <a:gd name="connsiteY0" fmla="*/ 106263 h 228496"/>
                <a:gd name="connsiteX1" fmla="*/ 106661 w 228708"/>
                <a:gd name="connsiteY1" fmla="*/ 289 h 228496"/>
                <a:gd name="connsiteX2" fmla="*/ 13368 w 228708"/>
                <a:gd name="connsiteY2" fmla="*/ 60299 h 228496"/>
                <a:gd name="connsiteX3" fmla="*/ 13368 w 228708"/>
                <a:gd name="connsiteY3" fmla="*/ 60937 h 228496"/>
                <a:gd name="connsiteX4" fmla="*/ 35732 w 228708"/>
                <a:gd name="connsiteY4" fmla="*/ 196916 h 228496"/>
                <a:gd name="connsiteX5" fmla="*/ 37010 w 228708"/>
                <a:gd name="connsiteY5" fmla="*/ 198193 h 228496"/>
                <a:gd name="connsiteX6" fmla="*/ 146278 w 228708"/>
                <a:gd name="connsiteY6" fmla="*/ 223728 h 228496"/>
                <a:gd name="connsiteX7" fmla="*/ 147556 w 228708"/>
                <a:gd name="connsiteY7" fmla="*/ 223728 h 228496"/>
                <a:gd name="connsiteX8" fmla="*/ 155863 w 228708"/>
                <a:gd name="connsiteY8" fmla="*/ 220536 h 228496"/>
                <a:gd name="connsiteX9" fmla="*/ 157141 w 228708"/>
                <a:gd name="connsiteY9" fmla="*/ 219898 h 228496"/>
                <a:gd name="connsiteX10" fmla="*/ 186535 w 228708"/>
                <a:gd name="connsiteY10" fmla="*/ 202661 h 228496"/>
                <a:gd name="connsiteX11" fmla="*/ 187174 w 228708"/>
                <a:gd name="connsiteY11" fmla="*/ 202023 h 228496"/>
                <a:gd name="connsiteX12" fmla="*/ 228708 w 228708"/>
                <a:gd name="connsiteY12" fmla="*/ 113924 h 228496"/>
                <a:gd name="connsiteX13" fmla="*/ 228708 w 228708"/>
                <a:gd name="connsiteY13" fmla="*/ 109455 h 228496"/>
                <a:gd name="connsiteX14" fmla="*/ 228070 w 228708"/>
                <a:gd name="connsiteY14" fmla="*/ 106263 h 228496"/>
                <a:gd name="connsiteX15" fmla="*/ 215290 w 228708"/>
                <a:gd name="connsiteY15" fmla="*/ 103710 h 228496"/>
                <a:gd name="connsiteX16" fmla="*/ 203788 w 228708"/>
                <a:gd name="connsiteY16" fmla="*/ 92219 h 228496"/>
                <a:gd name="connsiteX17" fmla="*/ 199315 w 228708"/>
                <a:gd name="connsiteY17" fmla="*/ 90303 h 228496"/>
                <a:gd name="connsiteX18" fmla="*/ 194203 w 228708"/>
                <a:gd name="connsiteY18" fmla="*/ 90303 h 228496"/>
                <a:gd name="connsiteX19" fmla="*/ 187813 w 228708"/>
                <a:gd name="connsiteY19" fmla="*/ 96687 h 228496"/>
                <a:gd name="connsiteX20" fmla="*/ 187813 w 228708"/>
                <a:gd name="connsiteY20" fmla="*/ 99879 h 228496"/>
                <a:gd name="connsiteX21" fmla="*/ 183979 w 228708"/>
                <a:gd name="connsiteY21" fmla="*/ 103710 h 228496"/>
                <a:gd name="connsiteX22" fmla="*/ 182062 w 228708"/>
                <a:gd name="connsiteY22" fmla="*/ 108179 h 228496"/>
                <a:gd name="connsiteX23" fmla="*/ 182062 w 228708"/>
                <a:gd name="connsiteY23" fmla="*/ 113924 h 228496"/>
                <a:gd name="connsiteX24" fmla="*/ 183979 w 228708"/>
                <a:gd name="connsiteY24" fmla="*/ 118393 h 228496"/>
                <a:gd name="connsiteX25" fmla="*/ 187813 w 228708"/>
                <a:gd name="connsiteY25" fmla="*/ 122223 h 228496"/>
                <a:gd name="connsiteX26" fmla="*/ 187813 w 228708"/>
                <a:gd name="connsiteY26" fmla="*/ 123500 h 228496"/>
                <a:gd name="connsiteX27" fmla="*/ 184618 w 228708"/>
                <a:gd name="connsiteY27" fmla="*/ 129884 h 228496"/>
                <a:gd name="connsiteX28" fmla="*/ 181423 w 228708"/>
                <a:gd name="connsiteY28" fmla="*/ 129884 h 228496"/>
                <a:gd name="connsiteX29" fmla="*/ 177589 w 228708"/>
                <a:gd name="connsiteY29" fmla="*/ 122862 h 228496"/>
                <a:gd name="connsiteX30" fmla="*/ 171838 w 228708"/>
                <a:gd name="connsiteY30" fmla="*/ 95411 h 228496"/>
                <a:gd name="connsiteX31" fmla="*/ 165448 w 228708"/>
                <a:gd name="connsiteY31" fmla="*/ 90303 h 228496"/>
                <a:gd name="connsiteX32" fmla="*/ 159697 w 228708"/>
                <a:gd name="connsiteY32" fmla="*/ 90303 h 228496"/>
                <a:gd name="connsiteX33" fmla="*/ 155224 w 228708"/>
                <a:gd name="connsiteY33" fmla="*/ 92219 h 228496"/>
                <a:gd name="connsiteX34" fmla="*/ 152029 w 228708"/>
                <a:gd name="connsiteY34" fmla="*/ 95411 h 228496"/>
                <a:gd name="connsiteX35" fmla="*/ 148195 w 228708"/>
                <a:gd name="connsiteY35" fmla="*/ 88388 h 228496"/>
                <a:gd name="connsiteX36" fmla="*/ 142444 w 228708"/>
                <a:gd name="connsiteY36" fmla="*/ 84558 h 228496"/>
                <a:gd name="connsiteX37" fmla="*/ 125191 w 228708"/>
                <a:gd name="connsiteY37" fmla="*/ 84558 h 228496"/>
                <a:gd name="connsiteX38" fmla="*/ 120719 w 228708"/>
                <a:gd name="connsiteY38" fmla="*/ 86473 h 228496"/>
                <a:gd name="connsiteX39" fmla="*/ 116885 w 228708"/>
                <a:gd name="connsiteY39" fmla="*/ 90303 h 228496"/>
                <a:gd name="connsiteX40" fmla="*/ 103466 w 228708"/>
                <a:gd name="connsiteY40" fmla="*/ 90303 h 228496"/>
                <a:gd name="connsiteX41" fmla="*/ 103466 w 228708"/>
                <a:gd name="connsiteY41" fmla="*/ 87750 h 228496"/>
                <a:gd name="connsiteX42" fmla="*/ 105383 w 228708"/>
                <a:gd name="connsiteY42" fmla="*/ 85835 h 228496"/>
                <a:gd name="connsiteX43" fmla="*/ 108578 w 228708"/>
                <a:gd name="connsiteY43" fmla="*/ 85835 h 228496"/>
                <a:gd name="connsiteX44" fmla="*/ 113051 w 228708"/>
                <a:gd name="connsiteY44" fmla="*/ 83919 h 228496"/>
                <a:gd name="connsiteX45" fmla="*/ 116885 w 228708"/>
                <a:gd name="connsiteY45" fmla="*/ 80089 h 228496"/>
                <a:gd name="connsiteX46" fmla="*/ 125831 w 228708"/>
                <a:gd name="connsiteY46" fmla="*/ 80089 h 228496"/>
                <a:gd name="connsiteX47" fmla="*/ 130303 w 228708"/>
                <a:gd name="connsiteY47" fmla="*/ 78174 h 228496"/>
                <a:gd name="connsiteX48" fmla="*/ 141805 w 228708"/>
                <a:gd name="connsiteY48" fmla="*/ 66683 h 228496"/>
                <a:gd name="connsiteX49" fmla="*/ 143722 w 228708"/>
                <a:gd name="connsiteY49" fmla="*/ 62214 h 228496"/>
                <a:gd name="connsiteX50" fmla="*/ 143722 w 228708"/>
                <a:gd name="connsiteY50" fmla="*/ 57107 h 228496"/>
                <a:gd name="connsiteX51" fmla="*/ 137332 w 228708"/>
                <a:gd name="connsiteY51" fmla="*/ 50723 h 228496"/>
                <a:gd name="connsiteX52" fmla="*/ 130942 w 228708"/>
                <a:gd name="connsiteY52" fmla="*/ 57107 h 228496"/>
                <a:gd name="connsiteX53" fmla="*/ 130942 w 228708"/>
                <a:gd name="connsiteY53" fmla="*/ 60299 h 228496"/>
                <a:gd name="connsiteX54" fmla="*/ 123914 w 228708"/>
                <a:gd name="connsiteY54" fmla="*/ 67321 h 228496"/>
                <a:gd name="connsiteX55" fmla="*/ 121358 w 228708"/>
                <a:gd name="connsiteY55" fmla="*/ 62214 h 228496"/>
                <a:gd name="connsiteX56" fmla="*/ 125191 w 228708"/>
                <a:gd name="connsiteY56" fmla="*/ 50723 h 228496"/>
                <a:gd name="connsiteX57" fmla="*/ 137971 w 228708"/>
                <a:gd name="connsiteY57" fmla="*/ 46254 h 228496"/>
                <a:gd name="connsiteX58" fmla="*/ 148195 w 228708"/>
                <a:gd name="connsiteY58" fmla="*/ 46254 h 228496"/>
                <a:gd name="connsiteX59" fmla="*/ 154585 w 228708"/>
                <a:gd name="connsiteY59" fmla="*/ 39870 h 228496"/>
                <a:gd name="connsiteX60" fmla="*/ 154585 w 228708"/>
                <a:gd name="connsiteY60" fmla="*/ 34124 h 228496"/>
                <a:gd name="connsiteX61" fmla="*/ 153946 w 228708"/>
                <a:gd name="connsiteY61" fmla="*/ 31571 h 228496"/>
                <a:gd name="connsiteX62" fmla="*/ 149473 w 228708"/>
                <a:gd name="connsiteY62" fmla="*/ 23272 h 228496"/>
                <a:gd name="connsiteX63" fmla="*/ 151390 w 228708"/>
                <a:gd name="connsiteY63" fmla="*/ 20080 h 228496"/>
                <a:gd name="connsiteX64" fmla="*/ 215290 w 228708"/>
                <a:gd name="connsiteY64" fmla="*/ 103710 h 228496"/>
                <a:gd name="connsiteX65" fmla="*/ 215290 w 228708"/>
                <a:gd name="connsiteY65" fmla="*/ 103710 h 228496"/>
                <a:gd name="connsiteX66" fmla="*/ 83018 w 228708"/>
                <a:gd name="connsiteY66" fmla="*/ 18165 h 228496"/>
                <a:gd name="connsiteX67" fmla="*/ 84296 w 228708"/>
                <a:gd name="connsiteY67" fmla="*/ 19441 h 228496"/>
                <a:gd name="connsiteX68" fmla="*/ 78545 w 228708"/>
                <a:gd name="connsiteY68" fmla="*/ 22633 h 228496"/>
                <a:gd name="connsiteX69" fmla="*/ 70877 w 228708"/>
                <a:gd name="connsiteY69" fmla="*/ 22633 h 228496"/>
                <a:gd name="connsiteX70" fmla="*/ 81101 w 228708"/>
                <a:gd name="connsiteY70" fmla="*/ 18165 h 228496"/>
                <a:gd name="connsiteX71" fmla="*/ 83018 w 228708"/>
                <a:gd name="connsiteY71" fmla="*/ 18165 h 228496"/>
                <a:gd name="connsiteX72" fmla="*/ 60653 w 228708"/>
                <a:gd name="connsiteY72" fmla="*/ 27741 h 228496"/>
                <a:gd name="connsiteX73" fmla="*/ 52985 w 228708"/>
                <a:gd name="connsiteY73" fmla="*/ 35401 h 228496"/>
                <a:gd name="connsiteX74" fmla="*/ 51068 w 228708"/>
                <a:gd name="connsiteY74" fmla="*/ 39870 h 228496"/>
                <a:gd name="connsiteX75" fmla="*/ 51068 w 228708"/>
                <a:gd name="connsiteY75" fmla="*/ 43062 h 228496"/>
                <a:gd name="connsiteX76" fmla="*/ 47873 w 228708"/>
                <a:gd name="connsiteY76" fmla="*/ 46254 h 228496"/>
                <a:gd name="connsiteX77" fmla="*/ 32537 w 228708"/>
                <a:gd name="connsiteY77" fmla="*/ 53915 h 228496"/>
                <a:gd name="connsiteX78" fmla="*/ 60653 w 228708"/>
                <a:gd name="connsiteY78" fmla="*/ 27741 h 228496"/>
                <a:gd name="connsiteX79" fmla="*/ 60653 w 228708"/>
                <a:gd name="connsiteY79" fmla="*/ 27741 h 228496"/>
                <a:gd name="connsiteX80" fmla="*/ 17202 w 228708"/>
                <a:gd name="connsiteY80" fmla="*/ 143290 h 228496"/>
                <a:gd name="connsiteX81" fmla="*/ 13368 w 228708"/>
                <a:gd name="connsiteY81" fmla="*/ 124138 h 228496"/>
                <a:gd name="connsiteX82" fmla="*/ 17202 w 228708"/>
                <a:gd name="connsiteY82" fmla="*/ 127969 h 228496"/>
                <a:gd name="connsiteX83" fmla="*/ 17202 w 228708"/>
                <a:gd name="connsiteY83" fmla="*/ 142014 h 228496"/>
                <a:gd name="connsiteX84" fmla="*/ 17202 w 228708"/>
                <a:gd name="connsiteY84" fmla="*/ 143290 h 228496"/>
                <a:gd name="connsiteX85" fmla="*/ 17202 w 228708"/>
                <a:gd name="connsiteY85" fmla="*/ 143290 h 228496"/>
                <a:gd name="connsiteX86" fmla="*/ 17841 w 228708"/>
                <a:gd name="connsiteY86" fmla="*/ 144567 h 228496"/>
                <a:gd name="connsiteX87" fmla="*/ 18480 w 228708"/>
                <a:gd name="connsiteY87" fmla="*/ 145206 h 228496"/>
                <a:gd name="connsiteX88" fmla="*/ 29981 w 228708"/>
                <a:gd name="connsiteY88" fmla="*/ 162442 h 228496"/>
                <a:gd name="connsiteX89" fmla="*/ 32537 w 228708"/>
                <a:gd name="connsiteY89" fmla="*/ 164358 h 228496"/>
                <a:gd name="connsiteX90" fmla="*/ 40205 w 228708"/>
                <a:gd name="connsiteY90" fmla="*/ 168188 h 228496"/>
                <a:gd name="connsiteX91" fmla="*/ 35732 w 228708"/>
                <a:gd name="connsiteY91" fmla="*/ 177125 h 228496"/>
                <a:gd name="connsiteX92" fmla="*/ 17841 w 228708"/>
                <a:gd name="connsiteY92" fmla="*/ 144567 h 228496"/>
                <a:gd name="connsiteX93" fmla="*/ 17841 w 228708"/>
                <a:gd name="connsiteY93" fmla="*/ 144567 h 228496"/>
                <a:gd name="connsiteX94" fmla="*/ 136054 w 228708"/>
                <a:gd name="connsiteY94" fmla="*/ 205215 h 228496"/>
                <a:gd name="connsiteX95" fmla="*/ 132220 w 228708"/>
                <a:gd name="connsiteY95" fmla="*/ 196916 h 228496"/>
                <a:gd name="connsiteX96" fmla="*/ 132220 w 228708"/>
                <a:gd name="connsiteY96" fmla="*/ 192447 h 228496"/>
                <a:gd name="connsiteX97" fmla="*/ 131581 w 228708"/>
                <a:gd name="connsiteY97" fmla="*/ 189255 h 228496"/>
                <a:gd name="connsiteX98" fmla="*/ 126469 w 228708"/>
                <a:gd name="connsiteY98" fmla="*/ 179041 h 228496"/>
                <a:gd name="connsiteX99" fmla="*/ 126469 w 228708"/>
                <a:gd name="connsiteY99" fmla="*/ 174572 h 228496"/>
                <a:gd name="connsiteX100" fmla="*/ 122636 w 228708"/>
                <a:gd name="connsiteY100" fmla="*/ 168826 h 228496"/>
                <a:gd name="connsiteX101" fmla="*/ 111134 w 228708"/>
                <a:gd name="connsiteY101" fmla="*/ 163081 h 228496"/>
                <a:gd name="connsiteX102" fmla="*/ 108578 w 228708"/>
                <a:gd name="connsiteY102" fmla="*/ 162442 h 228496"/>
                <a:gd name="connsiteX103" fmla="*/ 93242 w 228708"/>
                <a:gd name="connsiteY103" fmla="*/ 162442 h 228496"/>
                <a:gd name="connsiteX104" fmla="*/ 85574 w 228708"/>
                <a:gd name="connsiteY104" fmla="*/ 158612 h 228496"/>
                <a:gd name="connsiteX105" fmla="*/ 81101 w 228708"/>
                <a:gd name="connsiteY105" fmla="*/ 145206 h 228496"/>
                <a:gd name="connsiteX106" fmla="*/ 81101 w 228708"/>
                <a:gd name="connsiteY106" fmla="*/ 132438 h 228496"/>
                <a:gd name="connsiteX107" fmla="*/ 90047 w 228708"/>
                <a:gd name="connsiteY107" fmla="*/ 123500 h 228496"/>
                <a:gd name="connsiteX108" fmla="*/ 98993 w 228708"/>
                <a:gd name="connsiteY108" fmla="*/ 119031 h 228496"/>
                <a:gd name="connsiteX109" fmla="*/ 111773 w 228708"/>
                <a:gd name="connsiteY109" fmla="*/ 119031 h 228496"/>
                <a:gd name="connsiteX110" fmla="*/ 121358 w 228708"/>
                <a:gd name="connsiteY110" fmla="*/ 128607 h 228496"/>
                <a:gd name="connsiteX111" fmla="*/ 125831 w 228708"/>
                <a:gd name="connsiteY111" fmla="*/ 130522 h 228496"/>
                <a:gd name="connsiteX112" fmla="*/ 131581 w 228708"/>
                <a:gd name="connsiteY112" fmla="*/ 130522 h 228496"/>
                <a:gd name="connsiteX113" fmla="*/ 136054 w 228708"/>
                <a:gd name="connsiteY113" fmla="*/ 128607 h 228496"/>
                <a:gd name="connsiteX114" fmla="*/ 139888 w 228708"/>
                <a:gd name="connsiteY114" fmla="*/ 124777 h 228496"/>
                <a:gd name="connsiteX115" fmla="*/ 148195 w 228708"/>
                <a:gd name="connsiteY115" fmla="*/ 124777 h 228496"/>
                <a:gd name="connsiteX116" fmla="*/ 148834 w 228708"/>
                <a:gd name="connsiteY116" fmla="*/ 126692 h 228496"/>
                <a:gd name="connsiteX117" fmla="*/ 160336 w 228708"/>
                <a:gd name="connsiteY117" fmla="*/ 149674 h 228496"/>
                <a:gd name="connsiteX118" fmla="*/ 164170 w 228708"/>
                <a:gd name="connsiteY118" fmla="*/ 152866 h 228496"/>
                <a:gd name="connsiteX119" fmla="*/ 175672 w 228708"/>
                <a:gd name="connsiteY119" fmla="*/ 156697 h 228496"/>
                <a:gd name="connsiteX120" fmla="*/ 161614 w 228708"/>
                <a:gd name="connsiteY120" fmla="*/ 170741 h 228496"/>
                <a:gd name="connsiteX121" fmla="*/ 159697 w 228708"/>
                <a:gd name="connsiteY121" fmla="*/ 175210 h 228496"/>
                <a:gd name="connsiteX122" fmla="*/ 159697 w 228708"/>
                <a:gd name="connsiteY122" fmla="*/ 183509 h 228496"/>
                <a:gd name="connsiteX123" fmla="*/ 150112 w 228708"/>
                <a:gd name="connsiteY123" fmla="*/ 193085 h 228496"/>
                <a:gd name="connsiteX124" fmla="*/ 148195 w 228708"/>
                <a:gd name="connsiteY124" fmla="*/ 197554 h 228496"/>
                <a:gd name="connsiteX125" fmla="*/ 148195 w 228708"/>
                <a:gd name="connsiteY125" fmla="*/ 208407 h 228496"/>
                <a:gd name="connsiteX126" fmla="*/ 146278 w 228708"/>
                <a:gd name="connsiteY126" fmla="*/ 209045 h 228496"/>
                <a:gd name="connsiteX127" fmla="*/ 136054 w 228708"/>
                <a:gd name="connsiteY127" fmla="*/ 205215 h 228496"/>
                <a:gd name="connsiteX128" fmla="*/ 188452 w 228708"/>
                <a:gd name="connsiteY128" fmla="*/ 182233 h 228496"/>
                <a:gd name="connsiteX129" fmla="*/ 188452 w 228708"/>
                <a:gd name="connsiteY129" fmla="*/ 182233 h 228496"/>
                <a:gd name="connsiteX130" fmla="*/ 182062 w 228708"/>
                <a:gd name="connsiteY130" fmla="*/ 175210 h 228496"/>
                <a:gd name="connsiteX131" fmla="*/ 175672 w 228708"/>
                <a:gd name="connsiteY131" fmla="*/ 181594 h 228496"/>
                <a:gd name="connsiteX132" fmla="*/ 175672 w 228708"/>
                <a:gd name="connsiteY132" fmla="*/ 193724 h 228496"/>
                <a:gd name="connsiteX133" fmla="*/ 160336 w 228708"/>
                <a:gd name="connsiteY133" fmla="*/ 203300 h 228496"/>
                <a:gd name="connsiteX134" fmla="*/ 160336 w 228708"/>
                <a:gd name="connsiteY134" fmla="*/ 200746 h 228496"/>
                <a:gd name="connsiteX135" fmla="*/ 169921 w 228708"/>
                <a:gd name="connsiteY135" fmla="*/ 191170 h 228496"/>
                <a:gd name="connsiteX136" fmla="*/ 171838 w 228708"/>
                <a:gd name="connsiteY136" fmla="*/ 186701 h 228496"/>
                <a:gd name="connsiteX137" fmla="*/ 171838 w 228708"/>
                <a:gd name="connsiteY137" fmla="*/ 177764 h 228496"/>
                <a:gd name="connsiteX138" fmla="*/ 187174 w 228708"/>
                <a:gd name="connsiteY138" fmla="*/ 162442 h 228496"/>
                <a:gd name="connsiteX139" fmla="*/ 189091 w 228708"/>
                <a:gd name="connsiteY139" fmla="*/ 157974 h 228496"/>
                <a:gd name="connsiteX140" fmla="*/ 189091 w 228708"/>
                <a:gd name="connsiteY140" fmla="*/ 152228 h 228496"/>
                <a:gd name="connsiteX141" fmla="*/ 184618 w 228708"/>
                <a:gd name="connsiteY141" fmla="*/ 145844 h 228496"/>
                <a:gd name="connsiteX142" fmla="*/ 169921 w 228708"/>
                <a:gd name="connsiteY142" fmla="*/ 140737 h 228496"/>
                <a:gd name="connsiteX143" fmla="*/ 160336 w 228708"/>
                <a:gd name="connsiteY143" fmla="*/ 121585 h 228496"/>
                <a:gd name="connsiteX144" fmla="*/ 160336 w 228708"/>
                <a:gd name="connsiteY144" fmla="*/ 117116 h 228496"/>
                <a:gd name="connsiteX145" fmla="*/ 153946 w 228708"/>
                <a:gd name="connsiteY145" fmla="*/ 110732 h 228496"/>
                <a:gd name="connsiteX146" fmla="*/ 136693 w 228708"/>
                <a:gd name="connsiteY146" fmla="*/ 110732 h 228496"/>
                <a:gd name="connsiteX147" fmla="*/ 132220 w 228708"/>
                <a:gd name="connsiteY147" fmla="*/ 112647 h 228496"/>
                <a:gd name="connsiteX148" fmla="*/ 128386 w 228708"/>
                <a:gd name="connsiteY148" fmla="*/ 116478 h 228496"/>
                <a:gd name="connsiteX149" fmla="*/ 118802 w 228708"/>
                <a:gd name="connsiteY149" fmla="*/ 106902 h 228496"/>
                <a:gd name="connsiteX150" fmla="*/ 114329 w 228708"/>
                <a:gd name="connsiteY150" fmla="*/ 104987 h 228496"/>
                <a:gd name="connsiteX151" fmla="*/ 97076 w 228708"/>
                <a:gd name="connsiteY151" fmla="*/ 104987 h 228496"/>
                <a:gd name="connsiteX152" fmla="*/ 94520 w 228708"/>
                <a:gd name="connsiteY152" fmla="*/ 105625 h 228496"/>
                <a:gd name="connsiteX153" fmla="*/ 83018 w 228708"/>
                <a:gd name="connsiteY153" fmla="*/ 111371 h 228496"/>
                <a:gd name="connsiteX154" fmla="*/ 81101 w 228708"/>
                <a:gd name="connsiteY154" fmla="*/ 112647 h 228496"/>
                <a:gd name="connsiteX155" fmla="*/ 69599 w 228708"/>
                <a:gd name="connsiteY155" fmla="*/ 124138 h 228496"/>
                <a:gd name="connsiteX156" fmla="*/ 67682 w 228708"/>
                <a:gd name="connsiteY156" fmla="*/ 128607 h 228496"/>
                <a:gd name="connsiteX157" fmla="*/ 67682 w 228708"/>
                <a:gd name="connsiteY157" fmla="*/ 145844 h 228496"/>
                <a:gd name="connsiteX158" fmla="*/ 67682 w 228708"/>
                <a:gd name="connsiteY158" fmla="*/ 147759 h 228496"/>
                <a:gd name="connsiteX159" fmla="*/ 73433 w 228708"/>
                <a:gd name="connsiteY159" fmla="*/ 164996 h 228496"/>
                <a:gd name="connsiteX160" fmla="*/ 76628 w 228708"/>
                <a:gd name="connsiteY160" fmla="*/ 168826 h 228496"/>
                <a:gd name="connsiteX161" fmla="*/ 88130 w 228708"/>
                <a:gd name="connsiteY161" fmla="*/ 174572 h 228496"/>
                <a:gd name="connsiteX162" fmla="*/ 90686 w 228708"/>
                <a:gd name="connsiteY162" fmla="*/ 175210 h 228496"/>
                <a:gd name="connsiteX163" fmla="*/ 106022 w 228708"/>
                <a:gd name="connsiteY163" fmla="*/ 175210 h 228496"/>
                <a:gd name="connsiteX164" fmla="*/ 112412 w 228708"/>
                <a:gd name="connsiteY164" fmla="*/ 178402 h 228496"/>
                <a:gd name="connsiteX165" fmla="*/ 112412 w 228708"/>
                <a:gd name="connsiteY165" fmla="*/ 180317 h 228496"/>
                <a:gd name="connsiteX166" fmla="*/ 113051 w 228708"/>
                <a:gd name="connsiteY166" fmla="*/ 183509 h 228496"/>
                <a:gd name="connsiteX167" fmla="*/ 118163 w 228708"/>
                <a:gd name="connsiteY167" fmla="*/ 193724 h 228496"/>
                <a:gd name="connsiteX168" fmla="*/ 118163 w 228708"/>
                <a:gd name="connsiteY168" fmla="*/ 198193 h 228496"/>
                <a:gd name="connsiteX169" fmla="*/ 118802 w 228708"/>
                <a:gd name="connsiteY169" fmla="*/ 201385 h 228496"/>
                <a:gd name="connsiteX170" fmla="*/ 124552 w 228708"/>
                <a:gd name="connsiteY170" fmla="*/ 212876 h 228496"/>
                <a:gd name="connsiteX171" fmla="*/ 125831 w 228708"/>
                <a:gd name="connsiteY171" fmla="*/ 214152 h 228496"/>
                <a:gd name="connsiteX172" fmla="*/ 113690 w 228708"/>
                <a:gd name="connsiteY172" fmla="*/ 214791 h 228496"/>
                <a:gd name="connsiteX173" fmla="*/ 46595 w 228708"/>
                <a:gd name="connsiteY173" fmla="*/ 189255 h 228496"/>
                <a:gd name="connsiteX174" fmla="*/ 46595 w 228708"/>
                <a:gd name="connsiteY174" fmla="*/ 183509 h 228496"/>
                <a:gd name="connsiteX175" fmla="*/ 51707 w 228708"/>
                <a:gd name="connsiteY175" fmla="*/ 173295 h 228496"/>
                <a:gd name="connsiteX176" fmla="*/ 52346 w 228708"/>
                <a:gd name="connsiteY176" fmla="*/ 170103 h 228496"/>
                <a:gd name="connsiteX177" fmla="*/ 52346 w 228708"/>
                <a:gd name="connsiteY177" fmla="*/ 164358 h 228496"/>
                <a:gd name="connsiteX178" fmla="*/ 48512 w 228708"/>
                <a:gd name="connsiteY178" fmla="*/ 158612 h 228496"/>
                <a:gd name="connsiteX179" fmla="*/ 38927 w 228708"/>
                <a:gd name="connsiteY179" fmla="*/ 153505 h 228496"/>
                <a:gd name="connsiteX180" fmla="*/ 29981 w 228708"/>
                <a:gd name="connsiteY180" fmla="*/ 139460 h 228496"/>
                <a:gd name="connsiteX181" fmla="*/ 29981 w 228708"/>
                <a:gd name="connsiteY181" fmla="*/ 124138 h 228496"/>
                <a:gd name="connsiteX182" fmla="*/ 28064 w 228708"/>
                <a:gd name="connsiteY182" fmla="*/ 120308 h 228496"/>
                <a:gd name="connsiteX183" fmla="*/ 22952 w 228708"/>
                <a:gd name="connsiteY183" fmla="*/ 115201 h 228496"/>
                <a:gd name="connsiteX184" fmla="*/ 14007 w 228708"/>
                <a:gd name="connsiteY184" fmla="*/ 101156 h 228496"/>
                <a:gd name="connsiteX185" fmla="*/ 23592 w 228708"/>
                <a:gd name="connsiteY185" fmla="*/ 68598 h 228496"/>
                <a:gd name="connsiteX186" fmla="*/ 29342 w 228708"/>
                <a:gd name="connsiteY186" fmla="*/ 68598 h 228496"/>
                <a:gd name="connsiteX187" fmla="*/ 31898 w 228708"/>
                <a:gd name="connsiteY187" fmla="*/ 67960 h 228496"/>
                <a:gd name="connsiteX188" fmla="*/ 54902 w 228708"/>
                <a:gd name="connsiteY188" fmla="*/ 56468 h 228496"/>
                <a:gd name="connsiteX189" fmla="*/ 56819 w 228708"/>
                <a:gd name="connsiteY189" fmla="*/ 55192 h 228496"/>
                <a:gd name="connsiteX190" fmla="*/ 62570 w 228708"/>
                <a:gd name="connsiteY190" fmla="*/ 49446 h 228496"/>
                <a:gd name="connsiteX191" fmla="*/ 64487 w 228708"/>
                <a:gd name="connsiteY191" fmla="*/ 44977 h 228496"/>
                <a:gd name="connsiteX192" fmla="*/ 64487 w 228708"/>
                <a:gd name="connsiteY192" fmla="*/ 41785 h 228496"/>
                <a:gd name="connsiteX193" fmla="*/ 72155 w 228708"/>
                <a:gd name="connsiteY193" fmla="*/ 34124 h 228496"/>
                <a:gd name="connsiteX194" fmla="*/ 81101 w 228708"/>
                <a:gd name="connsiteY194" fmla="*/ 34124 h 228496"/>
                <a:gd name="connsiteX195" fmla="*/ 83657 w 228708"/>
                <a:gd name="connsiteY195" fmla="*/ 33486 h 228496"/>
                <a:gd name="connsiteX196" fmla="*/ 95159 w 228708"/>
                <a:gd name="connsiteY196" fmla="*/ 27741 h 228496"/>
                <a:gd name="connsiteX197" fmla="*/ 98993 w 228708"/>
                <a:gd name="connsiteY197" fmla="*/ 21995 h 228496"/>
                <a:gd name="connsiteX198" fmla="*/ 98993 w 228708"/>
                <a:gd name="connsiteY198" fmla="*/ 16249 h 228496"/>
                <a:gd name="connsiteX199" fmla="*/ 97715 w 228708"/>
                <a:gd name="connsiteY199" fmla="*/ 13057 h 228496"/>
                <a:gd name="connsiteX200" fmla="*/ 114968 w 228708"/>
                <a:gd name="connsiteY200" fmla="*/ 11781 h 228496"/>
                <a:gd name="connsiteX201" fmla="*/ 139888 w 228708"/>
                <a:gd name="connsiteY201" fmla="*/ 14973 h 228496"/>
                <a:gd name="connsiteX202" fmla="*/ 137332 w 228708"/>
                <a:gd name="connsiteY202" fmla="*/ 19441 h 228496"/>
                <a:gd name="connsiteX203" fmla="*/ 137332 w 228708"/>
                <a:gd name="connsiteY203" fmla="*/ 25187 h 228496"/>
                <a:gd name="connsiteX204" fmla="*/ 141166 w 228708"/>
                <a:gd name="connsiteY204" fmla="*/ 32848 h 228496"/>
                <a:gd name="connsiteX205" fmla="*/ 137332 w 228708"/>
                <a:gd name="connsiteY205" fmla="*/ 32848 h 228496"/>
                <a:gd name="connsiteX206" fmla="*/ 135415 w 228708"/>
                <a:gd name="connsiteY206" fmla="*/ 32848 h 228496"/>
                <a:gd name="connsiteX207" fmla="*/ 118163 w 228708"/>
                <a:gd name="connsiteY207" fmla="*/ 38593 h 228496"/>
                <a:gd name="connsiteX208" fmla="*/ 114329 w 228708"/>
                <a:gd name="connsiteY208" fmla="*/ 42424 h 228496"/>
                <a:gd name="connsiteX209" fmla="*/ 108578 w 228708"/>
                <a:gd name="connsiteY209" fmla="*/ 59660 h 228496"/>
                <a:gd name="connsiteX210" fmla="*/ 109217 w 228708"/>
                <a:gd name="connsiteY210" fmla="*/ 64768 h 228496"/>
                <a:gd name="connsiteX211" fmla="*/ 111134 w 228708"/>
                <a:gd name="connsiteY211" fmla="*/ 68598 h 228496"/>
                <a:gd name="connsiteX212" fmla="*/ 110495 w 228708"/>
                <a:gd name="connsiteY212" fmla="*/ 69236 h 228496"/>
                <a:gd name="connsiteX213" fmla="*/ 106661 w 228708"/>
                <a:gd name="connsiteY213" fmla="*/ 73067 h 228496"/>
                <a:gd name="connsiteX214" fmla="*/ 103466 w 228708"/>
                <a:gd name="connsiteY214" fmla="*/ 73067 h 228496"/>
                <a:gd name="connsiteX215" fmla="*/ 98993 w 228708"/>
                <a:gd name="connsiteY215" fmla="*/ 74982 h 228496"/>
                <a:gd name="connsiteX216" fmla="*/ 93242 w 228708"/>
                <a:gd name="connsiteY216" fmla="*/ 80727 h 228496"/>
                <a:gd name="connsiteX217" fmla="*/ 91325 w 228708"/>
                <a:gd name="connsiteY217" fmla="*/ 85196 h 228496"/>
                <a:gd name="connsiteX218" fmla="*/ 91325 w 228708"/>
                <a:gd name="connsiteY218" fmla="*/ 96687 h 228496"/>
                <a:gd name="connsiteX219" fmla="*/ 97715 w 228708"/>
                <a:gd name="connsiteY219" fmla="*/ 103071 h 228496"/>
                <a:gd name="connsiteX220" fmla="*/ 120719 w 228708"/>
                <a:gd name="connsiteY220" fmla="*/ 103071 h 228496"/>
                <a:gd name="connsiteX221" fmla="*/ 125191 w 228708"/>
                <a:gd name="connsiteY221" fmla="*/ 101156 h 228496"/>
                <a:gd name="connsiteX222" fmla="*/ 129025 w 228708"/>
                <a:gd name="connsiteY222" fmla="*/ 97326 h 228496"/>
                <a:gd name="connsiteX223" fmla="*/ 139249 w 228708"/>
                <a:gd name="connsiteY223" fmla="*/ 97326 h 228496"/>
                <a:gd name="connsiteX224" fmla="*/ 143083 w 228708"/>
                <a:gd name="connsiteY224" fmla="*/ 104987 h 228496"/>
                <a:gd name="connsiteX225" fmla="*/ 148834 w 228708"/>
                <a:gd name="connsiteY225" fmla="*/ 108179 h 228496"/>
                <a:gd name="connsiteX226" fmla="*/ 154585 w 228708"/>
                <a:gd name="connsiteY226" fmla="*/ 108179 h 228496"/>
                <a:gd name="connsiteX227" fmla="*/ 159058 w 228708"/>
                <a:gd name="connsiteY227" fmla="*/ 106263 h 228496"/>
                <a:gd name="connsiteX228" fmla="*/ 160975 w 228708"/>
                <a:gd name="connsiteY228" fmla="*/ 104348 h 228496"/>
                <a:gd name="connsiteX229" fmla="*/ 165448 w 228708"/>
                <a:gd name="connsiteY229" fmla="*/ 125415 h 228496"/>
                <a:gd name="connsiteX230" fmla="*/ 166087 w 228708"/>
                <a:gd name="connsiteY230" fmla="*/ 126692 h 228496"/>
                <a:gd name="connsiteX231" fmla="*/ 171838 w 228708"/>
                <a:gd name="connsiteY231" fmla="*/ 138183 h 228496"/>
                <a:gd name="connsiteX232" fmla="*/ 177589 w 228708"/>
                <a:gd name="connsiteY232" fmla="*/ 141375 h 228496"/>
                <a:gd name="connsiteX233" fmla="*/ 188452 w 228708"/>
                <a:gd name="connsiteY233" fmla="*/ 141375 h 228496"/>
                <a:gd name="connsiteX234" fmla="*/ 194203 w 228708"/>
                <a:gd name="connsiteY234" fmla="*/ 138183 h 228496"/>
                <a:gd name="connsiteX235" fmla="*/ 199954 w 228708"/>
                <a:gd name="connsiteY235" fmla="*/ 126692 h 228496"/>
                <a:gd name="connsiteX236" fmla="*/ 200593 w 228708"/>
                <a:gd name="connsiteY236" fmla="*/ 124138 h 228496"/>
                <a:gd name="connsiteX237" fmla="*/ 200593 w 228708"/>
                <a:gd name="connsiteY237" fmla="*/ 118393 h 228496"/>
                <a:gd name="connsiteX238" fmla="*/ 198676 w 228708"/>
                <a:gd name="connsiteY238" fmla="*/ 113924 h 228496"/>
                <a:gd name="connsiteX239" fmla="*/ 194842 w 228708"/>
                <a:gd name="connsiteY239" fmla="*/ 110094 h 228496"/>
                <a:gd name="connsiteX240" fmla="*/ 198676 w 228708"/>
                <a:gd name="connsiteY240" fmla="*/ 105625 h 228496"/>
                <a:gd name="connsiteX241" fmla="*/ 199954 w 228708"/>
                <a:gd name="connsiteY241" fmla="*/ 104348 h 228496"/>
                <a:gd name="connsiteX242" fmla="*/ 212734 w 228708"/>
                <a:gd name="connsiteY242" fmla="*/ 117116 h 228496"/>
                <a:gd name="connsiteX243" fmla="*/ 216568 w 228708"/>
                <a:gd name="connsiteY243" fmla="*/ 118393 h 228496"/>
                <a:gd name="connsiteX244" fmla="*/ 188452 w 228708"/>
                <a:gd name="connsiteY244" fmla="*/ 182233 h 228496"/>
                <a:gd name="connsiteX245" fmla="*/ 188452 w 228708"/>
                <a:gd name="connsiteY245" fmla="*/ 182233 h 22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228708" h="228496">
                  <a:moveTo>
                    <a:pt x="228070" y="106263"/>
                  </a:moveTo>
                  <a:cubicBezTo>
                    <a:pt x="223597" y="43700"/>
                    <a:pt x="169282" y="-4179"/>
                    <a:pt x="106661" y="289"/>
                  </a:cubicBezTo>
                  <a:cubicBezTo>
                    <a:pt x="67043" y="2843"/>
                    <a:pt x="31898" y="25825"/>
                    <a:pt x="13368" y="60299"/>
                  </a:cubicBezTo>
                  <a:lnTo>
                    <a:pt x="13368" y="60937"/>
                  </a:lnTo>
                  <a:cubicBezTo>
                    <a:pt x="-10914" y="106263"/>
                    <a:pt x="-1329" y="161804"/>
                    <a:pt x="35732" y="196916"/>
                  </a:cubicBezTo>
                  <a:cubicBezTo>
                    <a:pt x="36371" y="197554"/>
                    <a:pt x="36371" y="198193"/>
                    <a:pt x="37010" y="198193"/>
                  </a:cubicBezTo>
                  <a:cubicBezTo>
                    <a:pt x="66404" y="225644"/>
                    <a:pt x="107939" y="235220"/>
                    <a:pt x="146278" y="223728"/>
                  </a:cubicBezTo>
                  <a:lnTo>
                    <a:pt x="147556" y="223728"/>
                  </a:lnTo>
                  <a:cubicBezTo>
                    <a:pt x="150112" y="223090"/>
                    <a:pt x="153307" y="221813"/>
                    <a:pt x="155863" y="220536"/>
                  </a:cubicBezTo>
                  <a:lnTo>
                    <a:pt x="157141" y="219898"/>
                  </a:lnTo>
                  <a:cubicBezTo>
                    <a:pt x="168004" y="215429"/>
                    <a:pt x="177589" y="209684"/>
                    <a:pt x="186535" y="202661"/>
                  </a:cubicBezTo>
                  <a:lnTo>
                    <a:pt x="187174" y="202023"/>
                  </a:lnTo>
                  <a:cubicBezTo>
                    <a:pt x="213373" y="180317"/>
                    <a:pt x="228708" y="148398"/>
                    <a:pt x="228708" y="113924"/>
                  </a:cubicBezTo>
                  <a:cubicBezTo>
                    <a:pt x="228708" y="112647"/>
                    <a:pt x="228708" y="110732"/>
                    <a:pt x="228708" y="109455"/>
                  </a:cubicBezTo>
                  <a:cubicBezTo>
                    <a:pt x="228708" y="108179"/>
                    <a:pt x="228708" y="106902"/>
                    <a:pt x="228070" y="106263"/>
                  </a:cubicBezTo>
                  <a:close/>
                  <a:moveTo>
                    <a:pt x="215290" y="103710"/>
                  </a:moveTo>
                  <a:lnTo>
                    <a:pt x="203788" y="92219"/>
                  </a:lnTo>
                  <a:cubicBezTo>
                    <a:pt x="202510" y="90942"/>
                    <a:pt x="201232" y="90303"/>
                    <a:pt x="199315" y="90303"/>
                  </a:cubicBezTo>
                  <a:lnTo>
                    <a:pt x="194203" y="90303"/>
                  </a:lnTo>
                  <a:cubicBezTo>
                    <a:pt x="190369" y="90303"/>
                    <a:pt x="187813" y="92857"/>
                    <a:pt x="187813" y="96687"/>
                  </a:cubicBezTo>
                  <a:lnTo>
                    <a:pt x="187813" y="99879"/>
                  </a:lnTo>
                  <a:lnTo>
                    <a:pt x="183979" y="103710"/>
                  </a:lnTo>
                  <a:cubicBezTo>
                    <a:pt x="182701" y="104987"/>
                    <a:pt x="182062" y="106263"/>
                    <a:pt x="182062" y="108179"/>
                  </a:cubicBezTo>
                  <a:lnTo>
                    <a:pt x="182062" y="113924"/>
                  </a:lnTo>
                  <a:cubicBezTo>
                    <a:pt x="182062" y="115839"/>
                    <a:pt x="182701" y="117116"/>
                    <a:pt x="183979" y="118393"/>
                  </a:cubicBezTo>
                  <a:lnTo>
                    <a:pt x="187813" y="122223"/>
                  </a:lnTo>
                  <a:lnTo>
                    <a:pt x="187813" y="123500"/>
                  </a:lnTo>
                  <a:lnTo>
                    <a:pt x="184618" y="129884"/>
                  </a:lnTo>
                  <a:lnTo>
                    <a:pt x="181423" y="129884"/>
                  </a:lnTo>
                  <a:lnTo>
                    <a:pt x="177589" y="122862"/>
                  </a:lnTo>
                  <a:lnTo>
                    <a:pt x="171838" y="95411"/>
                  </a:lnTo>
                  <a:cubicBezTo>
                    <a:pt x="171199" y="92219"/>
                    <a:pt x="168643" y="90303"/>
                    <a:pt x="165448" y="90303"/>
                  </a:cubicBezTo>
                  <a:lnTo>
                    <a:pt x="159697" y="90303"/>
                  </a:lnTo>
                  <a:cubicBezTo>
                    <a:pt x="157780" y="90303"/>
                    <a:pt x="156502" y="90942"/>
                    <a:pt x="155224" y="92219"/>
                  </a:cubicBezTo>
                  <a:lnTo>
                    <a:pt x="152029" y="95411"/>
                  </a:lnTo>
                  <a:lnTo>
                    <a:pt x="148195" y="88388"/>
                  </a:lnTo>
                  <a:cubicBezTo>
                    <a:pt x="146917" y="86473"/>
                    <a:pt x="145000" y="84558"/>
                    <a:pt x="142444" y="84558"/>
                  </a:cubicBezTo>
                  <a:lnTo>
                    <a:pt x="125191" y="84558"/>
                  </a:lnTo>
                  <a:cubicBezTo>
                    <a:pt x="123275" y="84558"/>
                    <a:pt x="121997" y="85196"/>
                    <a:pt x="120719" y="86473"/>
                  </a:cubicBezTo>
                  <a:lnTo>
                    <a:pt x="116885" y="90303"/>
                  </a:lnTo>
                  <a:lnTo>
                    <a:pt x="103466" y="90303"/>
                  </a:lnTo>
                  <a:lnTo>
                    <a:pt x="103466" y="87750"/>
                  </a:lnTo>
                  <a:lnTo>
                    <a:pt x="105383" y="85835"/>
                  </a:lnTo>
                  <a:lnTo>
                    <a:pt x="108578" y="85835"/>
                  </a:lnTo>
                  <a:cubicBezTo>
                    <a:pt x="110495" y="85835"/>
                    <a:pt x="111773" y="85196"/>
                    <a:pt x="113051" y="83919"/>
                  </a:cubicBezTo>
                  <a:lnTo>
                    <a:pt x="116885" y="80089"/>
                  </a:lnTo>
                  <a:lnTo>
                    <a:pt x="125831" y="80089"/>
                  </a:lnTo>
                  <a:cubicBezTo>
                    <a:pt x="127747" y="80089"/>
                    <a:pt x="129025" y="79451"/>
                    <a:pt x="130303" y="78174"/>
                  </a:cubicBezTo>
                  <a:lnTo>
                    <a:pt x="141805" y="66683"/>
                  </a:lnTo>
                  <a:cubicBezTo>
                    <a:pt x="143083" y="65406"/>
                    <a:pt x="143722" y="64129"/>
                    <a:pt x="143722" y="62214"/>
                  </a:cubicBezTo>
                  <a:lnTo>
                    <a:pt x="143722" y="57107"/>
                  </a:lnTo>
                  <a:cubicBezTo>
                    <a:pt x="143722" y="53276"/>
                    <a:pt x="141166" y="50723"/>
                    <a:pt x="137332" y="50723"/>
                  </a:cubicBezTo>
                  <a:cubicBezTo>
                    <a:pt x="133498" y="50723"/>
                    <a:pt x="130942" y="53276"/>
                    <a:pt x="130942" y="57107"/>
                  </a:cubicBezTo>
                  <a:lnTo>
                    <a:pt x="130942" y="60299"/>
                  </a:lnTo>
                  <a:lnTo>
                    <a:pt x="123914" y="67321"/>
                  </a:lnTo>
                  <a:lnTo>
                    <a:pt x="121358" y="62214"/>
                  </a:lnTo>
                  <a:lnTo>
                    <a:pt x="125191" y="50723"/>
                  </a:lnTo>
                  <a:lnTo>
                    <a:pt x="137971" y="46254"/>
                  </a:lnTo>
                  <a:lnTo>
                    <a:pt x="148195" y="46254"/>
                  </a:lnTo>
                  <a:cubicBezTo>
                    <a:pt x="152029" y="46254"/>
                    <a:pt x="154585" y="43700"/>
                    <a:pt x="154585" y="39870"/>
                  </a:cubicBezTo>
                  <a:lnTo>
                    <a:pt x="154585" y="34124"/>
                  </a:lnTo>
                  <a:cubicBezTo>
                    <a:pt x="154585" y="32848"/>
                    <a:pt x="154585" y="32209"/>
                    <a:pt x="153946" y="31571"/>
                  </a:cubicBezTo>
                  <a:lnTo>
                    <a:pt x="149473" y="23272"/>
                  </a:lnTo>
                  <a:lnTo>
                    <a:pt x="151390" y="20080"/>
                  </a:lnTo>
                  <a:cubicBezTo>
                    <a:pt x="186535" y="33486"/>
                    <a:pt x="211456" y="66044"/>
                    <a:pt x="215290" y="103710"/>
                  </a:cubicBezTo>
                  <a:lnTo>
                    <a:pt x="215290" y="103710"/>
                  </a:lnTo>
                  <a:close/>
                  <a:moveTo>
                    <a:pt x="83018" y="18165"/>
                  </a:moveTo>
                  <a:lnTo>
                    <a:pt x="84296" y="19441"/>
                  </a:lnTo>
                  <a:lnTo>
                    <a:pt x="78545" y="22633"/>
                  </a:lnTo>
                  <a:lnTo>
                    <a:pt x="70877" y="22633"/>
                  </a:lnTo>
                  <a:cubicBezTo>
                    <a:pt x="74072" y="20718"/>
                    <a:pt x="77906" y="19441"/>
                    <a:pt x="81101" y="18165"/>
                  </a:cubicBezTo>
                  <a:lnTo>
                    <a:pt x="83018" y="18165"/>
                  </a:lnTo>
                  <a:close/>
                  <a:moveTo>
                    <a:pt x="60653" y="27741"/>
                  </a:moveTo>
                  <a:lnTo>
                    <a:pt x="52985" y="35401"/>
                  </a:lnTo>
                  <a:cubicBezTo>
                    <a:pt x="51707" y="36678"/>
                    <a:pt x="51068" y="37955"/>
                    <a:pt x="51068" y="39870"/>
                  </a:cubicBezTo>
                  <a:lnTo>
                    <a:pt x="51068" y="43062"/>
                  </a:lnTo>
                  <a:lnTo>
                    <a:pt x="47873" y="46254"/>
                  </a:lnTo>
                  <a:lnTo>
                    <a:pt x="32537" y="53915"/>
                  </a:lnTo>
                  <a:cubicBezTo>
                    <a:pt x="40205" y="43700"/>
                    <a:pt x="49790" y="34763"/>
                    <a:pt x="60653" y="27741"/>
                  </a:cubicBezTo>
                  <a:lnTo>
                    <a:pt x="60653" y="27741"/>
                  </a:lnTo>
                  <a:close/>
                  <a:moveTo>
                    <a:pt x="17202" y="143290"/>
                  </a:moveTo>
                  <a:cubicBezTo>
                    <a:pt x="15285" y="136906"/>
                    <a:pt x="14007" y="130522"/>
                    <a:pt x="13368" y="124138"/>
                  </a:cubicBezTo>
                  <a:lnTo>
                    <a:pt x="17202" y="127969"/>
                  </a:lnTo>
                  <a:lnTo>
                    <a:pt x="17202" y="142014"/>
                  </a:lnTo>
                  <a:cubicBezTo>
                    <a:pt x="17202" y="142652"/>
                    <a:pt x="17202" y="143290"/>
                    <a:pt x="17202" y="143290"/>
                  </a:cubicBezTo>
                  <a:lnTo>
                    <a:pt x="17202" y="143290"/>
                  </a:lnTo>
                  <a:close/>
                  <a:moveTo>
                    <a:pt x="17841" y="144567"/>
                  </a:moveTo>
                  <a:cubicBezTo>
                    <a:pt x="17841" y="144567"/>
                    <a:pt x="17841" y="145206"/>
                    <a:pt x="18480" y="145206"/>
                  </a:cubicBezTo>
                  <a:lnTo>
                    <a:pt x="29981" y="162442"/>
                  </a:lnTo>
                  <a:cubicBezTo>
                    <a:pt x="30620" y="163081"/>
                    <a:pt x="31259" y="164358"/>
                    <a:pt x="32537" y="164358"/>
                  </a:cubicBezTo>
                  <a:lnTo>
                    <a:pt x="40205" y="168188"/>
                  </a:lnTo>
                  <a:lnTo>
                    <a:pt x="35732" y="177125"/>
                  </a:lnTo>
                  <a:cubicBezTo>
                    <a:pt x="27425" y="167549"/>
                    <a:pt x="21675" y="156697"/>
                    <a:pt x="17841" y="144567"/>
                  </a:cubicBezTo>
                  <a:lnTo>
                    <a:pt x="17841" y="144567"/>
                  </a:lnTo>
                  <a:close/>
                  <a:moveTo>
                    <a:pt x="136054" y="205215"/>
                  </a:moveTo>
                  <a:lnTo>
                    <a:pt x="132220" y="196916"/>
                  </a:lnTo>
                  <a:lnTo>
                    <a:pt x="132220" y="192447"/>
                  </a:lnTo>
                  <a:cubicBezTo>
                    <a:pt x="132220" y="191170"/>
                    <a:pt x="132220" y="190532"/>
                    <a:pt x="131581" y="189255"/>
                  </a:cubicBezTo>
                  <a:lnTo>
                    <a:pt x="126469" y="179041"/>
                  </a:lnTo>
                  <a:lnTo>
                    <a:pt x="126469" y="174572"/>
                  </a:lnTo>
                  <a:cubicBezTo>
                    <a:pt x="126469" y="172018"/>
                    <a:pt x="125191" y="170103"/>
                    <a:pt x="122636" y="168826"/>
                  </a:cubicBezTo>
                  <a:lnTo>
                    <a:pt x="111134" y="163081"/>
                  </a:lnTo>
                  <a:cubicBezTo>
                    <a:pt x="110495" y="162442"/>
                    <a:pt x="109217" y="162442"/>
                    <a:pt x="108578" y="162442"/>
                  </a:cubicBezTo>
                  <a:lnTo>
                    <a:pt x="93242" y="162442"/>
                  </a:lnTo>
                  <a:lnTo>
                    <a:pt x="85574" y="158612"/>
                  </a:lnTo>
                  <a:lnTo>
                    <a:pt x="81101" y="145206"/>
                  </a:lnTo>
                  <a:lnTo>
                    <a:pt x="81101" y="132438"/>
                  </a:lnTo>
                  <a:lnTo>
                    <a:pt x="90047" y="123500"/>
                  </a:lnTo>
                  <a:lnTo>
                    <a:pt x="98993" y="119031"/>
                  </a:lnTo>
                  <a:lnTo>
                    <a:pt x="111773" y="119031"/>
                  </a:lnTo>
                  <a:lnTo>
                    <a:pt x="121358" y="128607"/>
                  </a:lnTo>
                  <a:cubicBezTo>
                    <a:pt x="122636" y="129884"/>
                    <a:pt x="123914" y="130522"/>
                    <a:pt x="125831" y="130522"/>
                  </a:cubicBezTo>
                  <a:lnTo>
                    <a:pt x="131581" y="130522"/>
                  </a:lnTo>
                  <a:cubicBezTo>
                    <a:pt x="133498" y="130522"/>
                    <a:pt x="134776" y="129884"/>
                    <a:pt x="136054" y="128607"/>
                  </a:cubicBezTo>
                  <a:lnTo>
                    <a:pt x="139888" y="124777"/>
                  </a:lnTo>
                  <a:lnTo>
                    <a:pt x="148195" y="124777"/>
                  </a:lnTo>
                  <a:cubicBezTo>
                    <a:pt x="148195" y="125415"/>
                    <a:pt x="148195" y="126054"/>
                    <a:pt x="148834" y="126692"/>
                  </a:cubicBezTo>
                  <a:lnTo>
                    <a:pt x="160336" y="149674"/>
                  </a:lnTo>
                  <a:cubicBezTo>
                    <a:pt x="160975" y="150951"/>
                    <a:pt x="162253" y="152228"/>
                    <a:pt x="164170" y="152866"/>
                  </a:cubicBezTo>
                  <a:lnTo>
                    <a:pt x="175672" y="156697"/>
                  </a:lnTo>
                  <a:lnTo>
                    <a:pt x="161614" y="170741"/>
                  </a:lnTo>
                  <a:cubicBezTo>
                    <a:pt x="160336" y="172018"/>
                    <a:pt x="159697" y="173295"/>
                    <a:pt x="159697" y="175210"/>
                  </a:cubicBezTo>
                  <a:lnTo>
                    <a:pt x="159697" y="183509"/>
                  </a:lnTo>
                  <a:lnTo>
                    <a:pt x="150112" y="193085"/>
                  </a:lnTo>
                  <a:cubicBezTo>
                    <a:pt x="148834" y="194362"/>
                    <a:pt x="148195" y="195639"/>
                    <a:pt x="148195" y="197554"/>
                  </a:cubicBezTo>
                  <a:lnTo>
                    <a:pt x="148195" y="208407"/>
                  </a:lnTo>
                  <a:cubicBezTo>
                    <a:pt x="147556" y="208407"/>
                    <a:pt x="146917" y="209045"/>
                    <a:pt x="146278" y="209045"/>
                  </a:cubicBezTo>
                  <a:lnTo>
                    <a:pt x="136054" y="205215"/>
                  </a:lnTo>
                  <a:close/>
                  <a:moveTo>
                    <a:pt x="188452" y="182233"/>
                  </a:moveTo>
                  <a:lnTo>
                    <a:pt x="188452" y="182233"/>
                  </a:lnTo>
                  <a:cubicBezTo>
                    <a:pt x="188452" y="178402"/>
                    <a:pt x="185896" y="175210"/>
                    <a:pt x="182062" y="175210"/>
                  </a:cubicBezTo>
                  <a:cubicBezTo>
                    <a:pt x="178228" y="175210"/>
                    <a:pt x="175672" y="177764"/>
                    <a:pt x="175672" y="181594"/>
                  </a:cubicBezTo>
                  <a:lnTo>
                    <a:pt x="175672" y="193724"/>
                  </a:lnTo>
                  <a:cubicBezTo>
                    <a:pt x="170560" y="197554"/>
                    <a:pt x="165448" y="200746"/>
                    <a:pt x="160336" y="203300"/>
                  </a:cubicBezTo>
                  <a:lnTo>
                    <a:pt x="160336" y="200746"/>
                  </a:lnTo>
                  <a:lnTo>
                    <a:pt x="169921" y="191170"/>
                  </a:lnTo>
                  <a:cubicBezTo>
                    <a:pt x="171199" y="189893"/>
                    <a:pt x="171838" y="188617"/>
                    <a:pt x="171838" y="186701"/>
                  </a:cubicBezTo>
                  <a:lnTo>
                    <a:pt x="171838" y="177764"/>
                  </a:lnTo>
                  <a:lnTo>
                    <a:pt x="187174" y="162442"/>
                  </a:lnTo>
                  <a:cubicBezTo>
                    <a:pt x="188452" y="161166"/>
                    <a:pt x="189091" y="159889"/>
                    <a:pt x="189091" y="157974"/>
                  </a:cubicBezTo>
                  <a:lnTo>
                    <a:pt x="189091" y="152228"/>
                  </a:lnTo>
                  <a:cubicBezTo>
                    <a:pt x="189091" y="149674"/>
                    <a:pt x="187174" y="146482"/>
                    <a:pt x="184618" y="145844"/>
                  </a:cubicBezTo>
                  <a:lnTo>
                    <a:pt x="169921" y="140737"/>
                  </a:lnTo>
                  <a:lnTo>
                    <a:pt x="160336" y="121585"/>
                  </a:lnTo>
                  <a:lnTo>
                    <a:pt x="160336" y="117116"/>
                  </a:lnTo>
                  <a:cubicBezTo>
                    <a:pt x="160336" y="113286"/>
                    <a:pt x="157780" y="110732"/>
                    <a:pt x="153946" y="110732"/>
                  </a:cubicBezTo>
                  <a:lnTo>
                    <a:pt x="136693" y="110732"/>
                  </a:lnTo>
                  <a:cubicBezTo>
                    <a:pt x="134776" y="110732"/>
                    <a:pt x="133498" y="111371"/>
                    <a:pt x="132220" y="112647"/>
                  </a:cubicBezTo>
                  <a:lnTo>
                    <a:pt x="128386" y="116478"/>
                  </a:lnTo>
                  <a:lnTo>
                    <a:pt x="118802" y="106902"/>
                  </a:lnTo>
                  <a:cubicBezTo>
                    <a:pt x="117524" y="105625"/>
                    <a:pt x="116246" y="104987"/>
                    <a:pt x="114329" y="104987"/>
                  </a:cubicBezTo>
                  <a:lnTo>
                    <a:pt x="97076" y="104987"/>
                  </a:lnTo>
                  <a:cubicBezTo>
                    <a:pt x="95798" y="104987"/>
                    <a:pt x="95159" y="104987"/>
                    <a:pt x="94520" y="105625"/>
                  </a:cubicBezTo>
                  <a:lnTo>
                    <a:pt x="83018" y="111371"/>
                  </a:lnTo>
                  <a:cubicBezTo>
                    <a:pt x="82379" y="111371"/>
                    <a:pt x="81740" y="112009"/>
                    <a:pt x="81101" y="112647"/>
                  </a:cubicBezTo>
                  <a:lnTo>
                    <a:pt x="69599" y="124138"/>
                  </a:lnTo>
                  <a:cubicBezTo>
                    <a:pt x="68321" y="125415"/>
                    <a:pt x="67682" y="126692"/>
                    <a:pt x="67682" y="128607"/>
                  </a:cubicBezTo>
                  <a:lnTo>
                    <a:pt x="67682" y="145844"/>
                  </a:lnTo>
                  <a:cubicBezTo>
                    <a:pt x="67682" y="146482"/>
                    <a:pt x="67682" y="147121"/>
                    <a:pt x="67682" y="147759"/>
                  </a:cubicBezTo>
                  <a:lnTo>
                    <a:pt x="73433" y="164996"/>
                  </a:lnTo>
                  <a:cubicBezTo>
                    <a:pt x="74072" y="166911"/>
                    <a:pt x="75350" y="168188"/>
                    <a:pt x="76628" y="168826"/>
                  </a:cubicBezTo>
                  <a:lnTo>
                    <a:pt x="88130" y="174572"/>
                  </a:lnTo>
                  <a:cubicBezTo>
                    <a:pt x="88769" y="175210"/>
                    <a:pt x="90047" y="175210"/>
                    <a:pt x="90686" y="175210"/>
                  </a:cubicBezTo>
                  <a:lnTo>
                    <a:pt x="106022" y="175210"/>
                  </a:lnTo>
                  <a:lnTo>
                    <a:pt x="112412" y="178402"/>
                  </a:lnTo>
                  <a:lnTo>
                    <a:pt x="112412" y="180317"/>
                  </a:lnTo>
                  <a:cubicBezTo>
                    <a:pt x="112412" y="181594"/>
                    <a:pt x="112412" y="182233"/>
                    <a:pt x="113051" y="183509"/>
                  </a:cubicBezTo>
                  <a:lnTo>
                    <a:pt x="118163" y="193724"/>
                  </a:lnTo>
                  <a:lnTo>
                    <a:pt x="118163" y="198193"/>
                  </a:lnTo>
                  <a:cubicBezTo>
                    <a:pt x="118163" y="199469"/>
                    <a:pt x="118163" y="200108"/>
                    <a:pt x="118802" y="201385"/>
                  </a:cubicBezTo>
                  <a:lnTo>
                    <a:pt x="124552" y="212876"/>
                  </a:lnTo>
                  <a:cubicBezTo>
                    <a:pt x="124552" y="213514"/>
                    <a:pt x="125191" y="213514"/>
                    <a:pt x="125831" y="214152"/>
                  </a:cubicBezTo>
                  <a:cubicBezTo>
                    <a:pt x="121997" y="214791"/>
                    <a:pt x="117524" y="214791"/>
                    <a:pt x="113690" y="214791"/>
                  </a:cubicBezTo>
                  <a:cubicBezTo>
                    <a:pt x="88769" y="214791"/>
                    <a:pt x="65126" y="205853"/>
                    <a:pt x="46595" y="189255"/>
                  </a:cubicBezTo>
                  <a:lnTo>
                    <a:pt x="46595" y="183509"/>
                  </a:lnTo>
                  <a:lnTo>
                    <a:pt x="51707" y="173295"/>
                  </a:lnTo>
                  <a:cubicBezTo>
                    <a:pt x="52346" y="172657"/>
                    <a:pt x="52346" y="171380"/>
                    <a:pt x="52346" y="170103"/>
                  </a:cubicBezTo>
                  <a:lnTo>
                    <a:pt x="52346" y="164358"/>
                  </a:lnTo>
                  <a:cubicBezTo>
                    <a:pt x="52346" y="161804"/>
                    <a:pt x="51068" y="159889"/>
                    <a:pt x="48512" y="158612"/>
                  </a:cubicBezTo>
                  <a:lnTo>
                    <a:pt x="38927" y="153505"/>
                  </a:lnTo>
                  <a:lnTo>
                    <a:pt x="29981" y="139460"/>
                  </a:lnTo>
                  <a:lnTo>
                    <a:pt x="29981" y="124138"/>
                  </a:lnTo>
                  <a:cubicBezTo>
                    <a:pt x="29981" y="122862"/>
                    <a:pt x="29342" y="120946"/>
                    <a:pt x="28064" y="120308"/>
                  </a:cubicBezTo>
                  <a:lnTo>
                    <a:pt x="22952" y="115201"/>
                  </a:lnTo>
                  <a:lnTo>
                    <a:pt x="14007" y="101156"/>
                  </a:lnTo>
                  <a:cubicBezTo>
                    <a:pt x="15285" y="89665"/>
                    <a:pt x="18480" y="78812"/>
                    <a:pt x="23592" y="68598"/>
                  </a:cubicBezTo>
                  <a:lnTo>
                    <a:pt x="29342" y="68598"/>
                  </a:lnTo>
                  <a:cubicBezTo>
                    <a:pt x="30620" y="68598"/>
                    <a:pt x="31259" y="68598"/>
                    <a:pt x="31898" y="67960"/>
                  </a:cubicBezTo>
                  <a:lnTo>
                    <a:pt x="54902" y="56468"/>
                  </a:lnTo>
                  <a:cubicBezTo>
                    <a:pt x="55541" y="56468"/>
                    <a:pt x="56180" y="55830"/>
                    <a:pt x="56819" y="55192"/>
                  </a:cubicBezTo>
                  <a:lnTo>
                    <a:pt x="62570" y="49446"/>
                  </a:lnTo>
                  <a:cubicBezTo>
                    <a:pt x="63848" y="48169"/>
                    <a:pt x="64487" y="46892"/>
                    <a:pt x="64487" y="44977"/>
                  </a:cubicBezTo>
                  <a:lnTo>
                    <a:pt x="64487" y="41785"/>
                  </a:lnTo>
                  <a:lnTo>
                    <a:pt x="72155" y="34124"/>
                  </a:lnTo>
                  <a:lnTo>
                    <a:pt x="81101" y="34124"/>
                  </a:lnTo>
                  <a:cubicBezTo>
                    <a:pt x="82379" y="34124"/>
                    <a:pt x="83018" y="34124"/>
                    <a:pt x="83657" y="33486"/>
                  </a:cubicBezTo>
                  <a:lnTo>
                    <a:pt x="95159" y="27741"/>
                  </a:lnTo>
                  <a:cubicBezTo>
                    <a:pt x="97076" y="26464"/>
                    <a:pt x="98354" y="24549"/>
                    <a:pt x="98993" y="21995"/>
                  </a:cubicBezTo>
                  <a:lnTo>
                    <a:pt x="98993" y="16249"/>
                  </a:lnTo>
                  <a:cubicBezTo>
                    <a:pt x="98993" y="14973"/>
                    <a:pt x="98354" y="13696"/>
                    <a:pt x="97715" y="13057"/>
                  </a:cubicBezTo>
                  <a:cubicBezTo>
                    <a:pt x="103466" y="11781"/>
                    <a:pt x="109217" y="11781"/>
                    <a:pt x="114968" y="11781"/>
                  </a:cubicBezTo>
                  <a:cubicBezTo>
                    <a:pt x="123275" y="11781"/>
                    <a:pt x="131581" y="13057"/>
                    <a:pt x="139888" y="14973"/>
                  </a:cubicBezTo>
                  <a:lnTo>
                    <a:pt x="137332" y="19441"/>
                  </a:lnTo>
                  <a:cubicBezTo>
                    <a:pt x="136693" y="21357"/>
                    <a:pt x="136693" y="23272"/>
                    <a:pt x="137332" y="25187"/>
                  </a:cubicBezTo>
                  <a:lnTo>
                    <a:pt x="141166" y="32848"/>
                  </a:lnTo>
                  <a:lnTo>
                    <a:pt x="137332" y="32848"/>
                  </a:lnTo>
                  <a:cubicBezTo>
                    <a:pt x="136693" y="32848"/>
                    <a:pt x="136054" y="32848"/>
                    <a:pt x="135415" y="32848"/>
                  </a:cubicBezTo>
                  <a:lnTo>
                    <a:pt x="118163" y="38593"/>
                  </a:lnTo>
                  <a:cubicBezTo>
                    <a:pt x="116246" y="39232"/>
                    <a:pt x="114968" y="40508"/>
                    <a:pt x="114329" y="42424"/>
                  </a:cubicBezTo>
                  <a:lnTo>
                    <a:pt x="108578" y="59660"/>
                  </a:lnTo>
                  <a:cubicBezTo>
                    <a:pt x="107939" y="61576"/>
                    <a:pt x="107939" y="62852"/>
                    <a:pt x="109217" y="64768"/>
                  </a:cubicBezTo>
                  <a:lnTo>
                    <a:pt x="111134" y="68598"/>
                  </a:lnTo>
                  <a:lnTo>
                    <a:pt x="110495" y="69236"/>
                  </a:lnTo>
                  <a:lnTo>
                    <a:pt x="106661" y="73067"/>
                  </a:lnTo>
                  <a:lnTo>
                    <a:pt x="103466" y="73067"/>
                  </a:lnTo>
                  <a:cubicBezTo>
                    <a:pt x="101549" y="73067"/>
                    <a:pt x="100271" y="73705"/>
                    <a:pt x="98993" y="74982"/>
                  </a:cubicBezTo>
                  <a:lnTo>
                    <a:pt x="93242" y="80727"/>
                  </a:lnTo>
                  <a:cubicBezTo>
                    <a:pt x="91964" y="82004"/>
                    <a:pt x="91325" y="83281"/>
                    <a:pt x="91325" y="85196"/>
                  </a:cubicBezTo>
                  <a:lnTo>
                    <a:pt x="91325" y="96687"/>
                  </a:lnTo>
                  <a:cubicBezTo>
                    <a:pt x="91325" y="100518"/>
                    <a:pt x="93881" y="103071"/>
                    <a:pt x="97715" y="103071"/>
                  </a:cubicBezTo>
                  <a:lnTo>
                    <a:pt x="120719" y="103071"/>
                  </a:lnTo>
                  <a:cubicBezTo>
                    <a:pt x="122636" y="103071"/>
                    <a:pt x="123914" y="102433"/>
                    <a:pt x="125191" y="101156"/>
                  </a:cubicBezTo>
                  <a:lnTo>
                    <a:pt x="129025" y="97326"/>
                  </a:lnTo>
                  <a:lnTo>
                    <a:pt x="139249" y="97326"/>
                  </a:lnTo>
                  <a:lnTo>
                    <a:pt x="143083" y="104987"/>
                  </a:lnTo>
                  <a:cubicBezTo>
                    <a:pt x="144361" y="106902"/>
                    <a:pt x="146278" y="108179"/>
                    <a:pt x="148834" y="108179"/>
                  </a:cubicBezTo>
                  <a:lnTo>
                    <a:pt x="154585" y="108179"/>
                  </a:lnTo>
                  <a:cubicBezTo>
                    <a:pt x="156502" y="108179"/>
                    <a:pt x="157780" y="107540"/>
                    <a:pt x="159058" y="106263"/>
                  </a:cubicBezTo>
                  <a:lnTo>
                    <a:pt x="160975" y="104348"/>
                  </a:lnTo>
                  <a:lnTo>
                    <a:pt x="165448" y="125415"/>
                  </a:lnTo>
                  <a:cubicBezTo>
                    <a:pt x="165448" y="126054"/>
                    <a:pt x="165448" y="126692"/>
                    <a:pt x="166087" y="126692"/>
                  </a:cubicBezTo>
                  <a:lnTo>
                    <a:pt x="171838" y="138183"/>
                  </a:lnTo>
                  <a:cubicBezTo>
                    <a:pt x="173116" y="140098"/>
                    <a:pt x="175033" y="141375"/>
                    <a:pt x="177589" y="141375"/>
                  </a:cubicBezTo>
                  <a:lnTo>
                    <a:pt x="188452" y="141375"/>
                  </a:lnTo>
                  <a:cubicBezTo>
                    <a:pt x="191008" y="141375"/>
                    <a:pt x="192925" y="140098"/>
                    <a:pt x="194203" y="138183"/>
                  </a:cubicBezTo>
                  <a:lnTo>
                    <a:pt x="199954" y="126692"/>
                  </a:lnTo>
                  <a:cubicBezTo>
                    <a:pt x="200593" y="126054"/>
                    <a:pt x="200593" y="124777"/>
                    <a:pt x="200593" y="124138"/>
                  </a:cubicBezTo>
                  <a:lnTo>
                    <a:pt x="200593" y="118393"/>
                  </a:lnTo>
                  <a:cubicBezTo>
                    <a:pt x="200593" y="116478"/>
                    <a:pt x="199954" y="115201"/>
                    <a:pt x="198676" y="113924"/>
                  </a:cubicBezTo>
                  <a:lnTo>
                    <a:pt x="194842" y="110094"/>
                  </a:lnTo>
                  <a:lnTo>
                    <a:pt x="198676" y="105625"/>
                  </a:lnTo>
                  <a:cubicBezTo>
                    <a:pt x="199315" y="104987"/>
                    <a:pt x="199315" y="104987"/>
                    <a:pt x="199954" y="104348"/>
                  </a:cubicBezTo>
                  <a:lnTo>
                    <a:pt x="212734" y="117116"/>
                  </a:lnTo>
                  <a:cubicBezTo>
                    <a:pt x="214012" y="117755"/>
                    <a:pt x="214651" y="118393"/>
                    <a:pt x="216568" y="118393"/>
                  </a:cubicBezTo>
                  <a:cubicBezTo>
                    <a:pt x="214012" y="143290"/>
                    <a:pt x="204427" y="164996"/>
                    <a:pt x="188452" y="182233"/>
                  </a:cubicBezTo>
                  <a:lnTo>
                    <a:pt x="188452" y="182233"/>
                  </a:lnTo>
                  <a:close/>
                </a:path>
              </a:pathLst>
            </a:custGeom>
            <a:grpFill/>
            <a:ln w="6390" cap="flat">
              <a:noFill/>
              <a:prstDash val="solid"/>
              <a:miter/>
            </a:ln>
          </p:spPr>
          <p:txBody>
            <a:bodyPr rtlCol="0" anchor="ctr"/>
            <a:lstStyle/>
            <a:p>
              <a:endParaRPr lang="en-US"/>
            </a:p>
          </p:txBody>
        </p:sp>
        <p:sp>
          <p:nvSpPr>
            <p:cNvPr id="47" name="Graphic 4">
              <a:extLst>
                <a:ext uri="{FF2B5EF4-FFF2-40B4-BE49-F238E27FC236}">
                  <a16:creationId xmlns:a16="http://schemas.microsoft.com/office/drawing/2014/main" id="{227CB650-99DE-4870-B53C-345A90E92486}"/>
                </a:ext>
              </a:extLst>
            </p:cNvPr>
            <p:cNvSpPr/>
            <p:nvPr/>
          </p:nvSpPr>
          <p:spPr>
            <a:xfrm>
              <a:off x="619823" y="3440090"/>
              <a:ext cx="24043" cy="36014"/>
            </a:xfrm>
            <a:custGeom>
              <a:avLst/>
              <a:gdLst>
                <a:gd name="connsiteX0" fmla="*/ 10863 w 24043"/>
                <a:gd name="connsiteY0" fmla="*/ 34235 h 36014"/>
                <a:gd name="connsiteX1" fmla="*/ 16614 w 24043"/>
                <a:gd name="connsiteY1" fmla="*/ 28490 h 36014"/>
                <a:gd name="connsiteX2" fmla="*/ 17892 w 24043"/>
                <a:gd name="connsiteY2" fmla="*/ 25936 h 36014"/>
                <a:gd name="connsiteX3" fmla="*/ 23643 w 24043"/>
                <a:gd name="connsiteY3" fmla="*/ 8699 h 36014"/>
                <a:gd name="connsiteX4" fmla="*/ 19809 w 24043"/>
                <a:gd name="connsiteY4" fmla="*/ 400 h 36014"/>
                <a:gd name="connsiteX5" fmla="*/ 19809 w 24043"/>
                <a:gd name="connsiteY5" fmla="*/ 400 h 36014"/>
                <a:gd name="connsiteX6" fmla="*/ 11502 w 24043"/>
                <a:gd name="connsiteY6" fmla="*/ 4231 h 36014"/>
                <a:gd name="connsiteX7" fmla="*/ 6390 w 24043"/>
                <a:gd name="connsiteY7" fmla="*/ 19552 h 36014"/>
                <a:gd name="connsiteX8" fmla="*/ 1917 w 24043"/>
                <a:gd name="connsiteY8" fmla="*/ 24021 h 36014"/>
                <a:gd name="connsiteX9" fmla="*/ 1917 w 24043"/>
                <a:gd name="connsiteY9" fmla="*/ 32958 h 36014"/>
                <a:gd name="connsiteX10" fmla="*/ 10863 w 24043"/>
                <a:gd name="connsiteY10" fmla="*/ 34235 h 36014"/>
                <a:gd name="connsiteX11" fmla="*/ 10863 w 24043"/>
                <a:gd name="connsiteY11" fmla="*/ 34235 h 36014"/>
                <a:gd name="connsiteX12" fmla="*/ 10863 w 24043"/>
                <a:gd name="connsiteY12" fmla="*/ 34235 h 3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043" h="36014">
                  <a:moveTo>
                    <a:pt x="10863" y="34235"/>
                  </a:moveTo>
                  <a:lnTo>
                    <a:pt x="16614" y="28490"/>
                  </a:lnTo>
                  <a:cubicBezTo>
                    <a:pt x="17253" y="27851"/>
                    <a:pt x="17892" y="27213"/>
                    <a:pt x="17892" y="25936"/>
                  </a:cubicBezTo>
                  <a:lnTo>
                    <a:pt x="23643" y="8699"/>
                  </a:lnTo>
                  <a:cubicBezTo>
                    <a:pt x="24921" y="5507"/>
                    <a:pt x="23004" y="1677"/>
                    <a:pt x="19809" y="400"/>
                  </a:cubicBezTo>
                  <a:cubicBezTo>
                    <a:pt x="19809" y="400"/>
                    <a:pt x="19809" y="400"/>
                    <a:pt x="19809" y="400"/>
                  </a:cubicBezTo>
                  <a:cubicBezTo>
                    <a:pt x="16614" y="-877"/>
                    <a:pt x="12780" y="1039"/>
                    <a:pt x="11502" y="4231"/>
                  </a:cubicBezTo>
                  <a:lnTo>
                    <a:pt x="6390" y="19552"/>
                  </a:lnTo>
                  <a:lnTo>
                    <a:pt x="1917" y="24021"/>
                  </a:lnTo>
                  <a:cubicBezTo>
                    <a:pt x="-639" y="26574"/>
                    <a:pt x="-639" y="30405"/>
                    <a:pt x="1917" y="32958"/>
                  </a:cubicBezTo>
                  <a:cubicBezTo>
                    <a:pt x="4473" y="36789"/>
                    <a:pt x="8307" y="36789"/>
                    <a:pt x="10863" y="34235"/>
                  </a:cubicBezTo>
                  <a:cubicBezTo>
                    <a:pt x="10863" y="34235"/>
                    <a:pt x="10863" y="34235"/>
                    <a:pt x="10863" y="34235"/>
                  </a:cubicBezTo>
                  <a:lnTo>
                    <a:pt x="10863" y="34235"/>
                  </a:lnTo>
                  <a:close/>
                </a:path>
              </a:pathLst>
            </a:custGeom>
            <a:grpFill/>
            <a:ln w="6390" cap="flat">
              <a:noFill/>
              <a:prstDash val="solid"/>
              <a:miter/>
            </a:ln>
          </p:spPr>
          <p:txBody>
            <a:bodyPr rtlCol="0" anchor="ctr"/>
            <a:lstStyle/>
            <a:p>
              <a:endParaRPr lang="en-US"/>
            </a:p>
          </p:txBody>
        </p:sp>
      </p:grpSp>
    </p:spTree>
    <p:extLst>
      <p:ext uri="{BB962C8B-B14F-4D97-AF65-F5344CB8AC3E}">
        <p14:creationId xmlns:p14="http://schemas.microsoft.com/office/powerpoint/2010/main" val="164028829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PmLj4f_QSDCGNHHb8.P1x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eV5MqNffSKG78QIkPg_4O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F0IIAzwASru4RLKyiBqs5w"/>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loitte Consulting Scrapbook">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Custom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_CommercialOrg_template_2020" id="{D32F86C5-6E97-174B-AF1F-49E790DA0834}" vid="{A6D12DED-5EF3-5249-A518-6826C0E517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4604E68C5C1B43B7CC60FA8D92F7FA" ma:contentTypeVersion="3" ma:contentTypeDescription="Create a new document." ma:contentTypeScope="" ma:versionID="10dfc3b770b077041bc1b84ec01cceda">
  <xsd:schema xmlns:xsd="http://www.w3.org/2001/XMLSchema" xmlns:xs="http://www.w3.org/2001/XMLSchema" xmlns:p="http://schemas.microsoft.com/office/2006/metadata/properties" xmlns:ns2="44420de4-e7bf-4be6-bfa4-2198e1669200" targetNamespace="http://schemas.microsoft.com/office/2006/metadata/properties" ma:root="true" ma:fieldsID="ab6a449d59025b84424e927852998da7" ns2:_="">
    <xsd:import namespace="44420de4-e7bf-4be6-bfa4-2198e1669200"/>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420de4-e7bf-4be6-bfa4-2198e166920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BA58816-2A64-4EA1-8652-6425F24C1896}">
  <ds:schemaRefs>
    <ds:schemaRef ds:uri="http://schemas.microsoft.com/sharepoint/v3/contenttype/forms"/>
  </ds:schemaRefs>
</ds:datastoreItem>
</file>

<file path=customXml/itemProps2.xml><?xml version="1.0" encoding="utf-8"?>
<ds:datastoreItem xmlns:ds="http://schemas.openxmlformats.org/officeDocument/2006/customXml" ds:itemID="{ACDDD1AB-8DE9-4E0D-91D3-010224B872D3}">
  <ds:schemaRefs>
    <ds:schemaRef ds:uri="44420de4-e7bf-4be6-bfa4-2198e166920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5905F61-5382-483C-9AFE-9EB741301B49}">
  <ds:schemaRefs>
    <ds:schemaRef ds:uri="44420de4-e7bf-4be6-bfa4-2198e166920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528</TotalTime>
  <Words>1047</Words>
  <Application>Microsoft Office PowerPoint</Application>
  <PresentationFormat>Widescreen</PresentationFormat>
  <Paragraphs>212</Paragraphs>
  <Slides>10</Slides>
  <Notes>6</Notes>
  <HiddenSlides>0</HiddenSlides>
  <MMClips>0</MMClips>
  <ScaleCrop>false</ScaleCrop>
  <HeadingPairs>
    <vt:vector size="8" baseType="variant">
      <vt:variant>
        <vt:lpstr>Fonts Used</vt:lpstr>
      </vt:variant>
      <vt:variant>
        <vt:i4>10</vt:i4>
      </vt:variant>
      <vt:variant>
        <vt:lpstr>Theme</vt:lpstr>
      </vt:variant>
      <vt:variant>
        <vt:i4>2</vt:i4>
      </vt:variant>
      <vt:variant>
        <vt:lpstr>Embedded OLE Servers</vt:lpstr>
      </vt:variant>
      <vt:variant>
        <vt:i4>1</vt:i4>
      </vt:variant>
      <vt:variant>
        <vt:lpstr>Slide Titles</vt:lpstr>
      </vt:variant>
      <vt:variant>
        <vt:i4>10</vt:i4>
      </vt:variant>
    </vt:vector>
  </HeadingPairs>
  <TitlesOfParts>
    <vt:vector size="23" baseType="lpstr">
      <vt:lpstr>Arial</vt:lpstr>
      <vt:lpstr>Calibri</vt:lpstr>
      <vt:lpstr>Calibri Light</vt:lpstr>
      <vt:lpstr>Chronicle Display Black</vt:lpstr>
      <vt:lpstr>Open Sans</vt:lpstr>
      <vt:lpstr>Open Sans Light</vt:lpstr>
      <vt:lpstr>Open Sans Semibold</vt:lpstr>
      <vt:lpstr>Verdana</vt:lpstr>
      <vt:lpstr>Wingdings</vt:lpstr>
      <vt:lpstr>Wingdings 2</vt:lpstr>
      <vt:lpstr>Office Theme</vt:lpstr>
      <vt:lpstr>Deloitte Consulting Scrapbook</vt:lpstr>
      <vt:lpstr>think-cell Slide</vt:lpstr>
      <vt:lpstr>Rubric</vt:lpstr>
      <vt:lpstr>PowerPoint Presentation</vt:lpstr>
      <vt:lpstr>Meet the team</vt:lpstr>
      <vt:lpstr>Agenda</vt:lpstr>
      <vt:lpstr>Business Understanding</vt:lpstr>
      <vt:lpstr>Elevator Pitch</vt:lpstr>
      <vt:lpstr>Data Understanding</vt:lpstr>
      <vt:lpstr>Our Model / Analysis</vt:lpstr>
      <vt:lpstr>Recommendations</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Steele, Landon</dc:creator>
  <cp:lastModifiedBy>Steele, Landon</cp:lastModifiedBy>
  <cp:revision>2</cp:revision>
  <dcterms:created xsi:type="dcterms:W3CDTF">2023-07-19T15:01:01Z</dcterms:created>
  <dcterms:modified xsi:type="dcterms:W3CDTF">2023-07-27T02:57:00Z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2023-07-19T15:01:02Z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cac545dd-f790-4517-a8b2-2dceda0ea786</vt:lpwstr>
  </property>
  <property fmtid="{D5CDD505-2E9C-101B-9397-08002B2CF9AE}" pid="8" name="MSIP_Label_ea60d57e-af5b-4752-ac57-3e4f28ca11dc_ContentBits">
    <vt:lpwstr>0</vt:lpwstr>
  </property>
  <property fmtid="{D5CDD505-2E9C-101B-9397-08002B2CF9AE}" pid="9" name="ContentTypeId">
    <vt:lpwstr>0x010100A24604E68C5C1B43B7CC60FA8D92F7FA</vt:lpwstr>
  </property>
</Properties>
</file>

<file path=docProps/thumbnail.jpeg>
</file>